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apng" ContentType="image/ap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9144000" cy="5143500"/>
  <p:notesSz cx="5143500" cy="9144000"/>
  <p:embeddedFontLst>
    <p:embeddedFont>
      <p:font typeface="Carlito"/>
      <p:boldItalic r:id="rId50"/>
      <p:regular r:id="rId51"/>
      <p:italic r:id="rId52"/>
      <p:bold r:id="rId53"/>
    </p:embeddedFont>
    <p:embeddedFont>
      <p:font typeface="Inter"/>
      <p:regular r:id="rId54"/>
      <p:bold r:id="rId55"/>
    </p:embeddedFont>
    <p:embeddedFont>
      <p:font typeface="Arimo"/>
      <p:boldItalic r:id="rId56"/>
      <p:regular r:id="rId57"/>
      <p:italic r:id="rId58"/>
      <p:bold r:id="rId59"/>
    </p:embeddedFont>
    <p:embeddedFont>
      <p:font typeface="Agate"/>
      <p:regular r:id="rId60"/>
    </p:embeddedFont>
    <p:embeddedFont>
      <p:font typeface="Archivo"/>
      <p:boldItalic r:id="rId61"/>
      <p:regular r:id="rId62"/>
      <p:italic r:id="rId63"/>
      <p:bold r:id="rId6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50" Type="http://schemas.openxmlformats.org/officeDocument/2006/relationships/font" Target="fonts/Carlito-boldItalic.fntdata"/><Relationship Id="rId51" Type="http://schemas.openxmlformats.org/officeDocument/2006/relationships/font" Target="fonts/Carlito-regular.fntdata"/><Relationship Id="rId52" Type="http://schemas.openxmlformats.org/officeDocument/2006/relationships/font" Target="fonts/Carlito-italic.fntdata"/><Relationship Id="rId53" Type="http://schemas.openxmlformats.org/officeDocument/2006/relationships/font" Target="fonts/Carlito-bold.fntdata"/><Relationship Id="rId54" Type="http://schemas.openxmlformats.org/officeDocument/2006/relationships/font" Target="fonts/Inter-regular.fntdata"/><Relationship Id="rId55" Type="http://schemas.openxmlformats.org/officeDocument/2006/relationships/font" Target="fonts/Inter-bold.fntdata"/><Relationship Id="rId56" Type="http://schemas.openxmlformats.org/officeDocument/2006/relationships/font" Target="fonts/Arimo-boldItalic.fntdata"/><Relationship Id="rId57" Type="http://schemas.openxmlformats.org/officeDocument/2006/relationships/font" Target="fonts/Arimo-regular.fntdata"/><Relationship Id="rId58" Type="http://schemas.openxmlformats.org/officeDocument/2006/relationships/font" Target="fonts/Arimo-italic.fntdata"/><Relationship Id="rId59" Type="http://schemas.openxmlformats.org/officeDocument/2006/relationships/font" Target="fonts/Arimo-bold.fntdata"/><Relationship Id="rId60" Type="http://schemas.openxmlformats.org/officeDocument/2006/relationships/font" Target="fonts/Agate-regular.fntdata"/><Relationship Id="rId61" Type="http://schemas.openxmlformats.org/officeDocument/2006/relationships/font" Target="fonts/Archivo-boldItalic.fntdata"/><Relationship Id="rId62" Type="http://schemas.openxmlformats.org/officeDocument/2006/relationships/font" Target="fonts/Archivo-regular.fntdata"/><Relationship Id="rId63" Type="http://schemas.openxmlformats.org/officeDocument/2006/relationships/font" Target="fonts/Archivo-italic.fntdata"/><Relationship Id="rId64" Type="http://schemas.openxmlformats.org/officeDocument/2006/relationships/font" Target="fonts/Archivo-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0-1.png"/><Relationship Id="rId2" Type="http://schemas.openxmlformats.org/officeDocument/2006/relationships/image" Target="../media/image-10-2.sv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1-1.png"/><Relationship Id="rId2" Type="http://schemas.openxmlformats.org/officeDocument/2006/relationships/image" Target="../media/image-11-2.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2-1.png"/><Relationship Id="rId2" Type="http://schemas.openxmlformats.org/officeDocument/2006/relationships/image" Target="../media/image-12-2.sv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3-1.png"/><Relationship Id="rId2" Type="http://schemas.openxmlformats.org/officeDocument/2006/relationships/image" Target="../media/image-13-2.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4-1.png"/><Relationship Id="rId2" Type="http://schemas.openxmlformats.org/officeDocument/2006/relationships/image" Target="../media/image-14-2.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5-1.png"/><Relationship Id="rId2" Type="http://schemas.openxmlformats.org/officeDocument/2006/relationships/image" Target="../media/image-15-2.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ieeexplore.ieee.org/document/9658534/" TargetMode="External"/><Relationship Id="rId4"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2" Type="http://schemas.openxmlformats.org/officeDocument/2006/relationships/image" Target="../media/image-16-1.png"/><Relationship Id="rId3" Type="http://schemas.openxmlformats.org/officeDocument/2006/relationships/image" Target="../media/image-16-2.sv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7-1.png"/><Relationship Id="rId2" Type="http://schemas.openxmlformats.org/officeDocument/2006/relationships/image" Target="../media/image-17-2.sv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8-1.png"/><Relationship Id="rId2" Type="http://schemas.openxmlformats.org/officeDocument/2006/relationships/image" Target="../media/image-18-2.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19-1.png"/><Relationship Id="rId2" Type="http://schemas.openxmlformats.org/officeDocument/2006/relationships/image" Target="../media/image-19-2.sv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sv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0-1.png"/><Relationship Id="rId2" Type="http://schemas.openxmlformats.org/officeDocument/2006/relationships/image" Target="../media/image-20-2.sv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1-1.png"/><Relationship Id="rId2" Type="http://schemas.openxmlformats.org/officeDocument/2006/relationships/image" Target="../media/image-21-2.sv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2-1.png"/><Relationship Id="rId2" Type="http://schemas.openxmlformats.org/officeDocument/2006/relationships/image" Target="../media/image-22-2.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3-1.png"/><Relationship Id="rId2" Type="http://schemas.openxmlformats.org/officeDocument/2006/relationships/image" Target="../media/image-23-2.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4-1.png"/><Relationship Id="rId2" Type="http://schemas.openxmlformats.org/officeDocument/2006/relationships/image" Target="../media/image-24-2.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5-1.png"/><Relationship Id="rId2" Type="http://schemas.openxmlformats.org/officeDocument/2006/relationships/image" Target="../media/image-25-2.sv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6-1.png"/><Relationship Id="rId2" Type="http://schemas.openxmlformats.org/officeDocument/2006/relationships/image" Target="../media/image-26-2.sv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7-1.png"/><Relationship Id="rId2" Type="http://schemas.openxmlformats.org/officeDocument/2006/relationships/image" Target="../media/image-27-2.sv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8-1.png"/><Relationship Id="rId2" Type="http://schemas.openxmlformats.org/officeDocument/2006/relationships/image" Target="../media/image-28-2.sv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svg"/><Relationship Id="rId7" Type="http://schemas.openxmlformats.org/officeDocument/2006/relationships/slideLayout" Target="../slideLayouts/slideLayout1.xml"/><Relationship Id="rId8"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a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8.png"/><Relationship Id="rId10" Type="http://schemas.openxmlformats.org/officeDocument/2006/relationships/image" Target="../media/image-31-8.png"/><Relationship Id="rId11" Type="http://schemas.openxmlformats.org/officeDocument/2006/relationships/image" Target="../media/image-31-11.png"/><Relationship Id="rId12" Type="http://schemas.openxmlformats.org/officeDocument/2006/relationships/image" Target="../media/image-31-12.svg"/><Relationship Id="rId14" Type="http://schemas.openxmlformats.org/officeDocument/2006/relationships/slideLayout" Target="../slideLayouts/slideLayout1.xml"/><Relationship Id="rId1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2-1.a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svg"/><Relationship Id="rId8" Type="http://schemas.openxmlformats.org/officeDocument/2006/relationships/slideLayout" Target="../slideLayouts/slideLayout1.xml"/><Relationship Id="rId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svg"/><Relationship Id="rId7" Type="http://schemas.openxmlformats.org/officeDocument/2006/relationships/slideLayout" Target="../slideLayouts/slideLayout1.xml"/><Relationship Id="rId8"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9"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image" Target="../media/image-34-5.png"/><Relationship Id="rId6" Type="http://schemas.openxmlformats.org/officeDocument/2006/relationships/image" Target="../media/image-34-6.png"/><Relationship Id="rId7" Type="http://schemas.openxmlformats.org/officeDocument/2006/relationships/image" Target="../media/image-34-7.png"/><Relationship Id="rId8" Type="http://schemas.openxmlformats.org/officeDocument/2006/relationships/image" Target="../media/image-34-8.svg"/><Relationship Id="rId10" Type="http://schemas.openxmlformats.org/officeDocument/2006/relationships/slideLayout" Target="../slideLayouts/slideLayout1.xml"/><Relationship Id="rId11"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2"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3.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apng"/><Relationship Id="rId8" Type="http://schemas.openxmlformats.org/officeDocument/2006/relationships/image" Target="../media/image-35-8.apng"/><Relationship Id="rId9" Type="http://schemas.openxmlformats.org/officeDocument/2006/relationships/image" Target="../media/image-35-9.png"/><Relationship Id="rId10" Type="http://schemas.openxmlformats.org/officeDocument/2006/relationships/image" Target="../media/image-35-10.png"/><Relationship Id="rId11" Type="http://schemas.openxmlformats.org/officeDocument/2006/relationships/image" Target="../media/image-35-11.svg"/><Relationship Id="rId13" Type="http://schemas.openxmlformats.org/officeDocument/2006/relationships/slideLayout" Target="../slideLayouts/slideLayout1.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5"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svg"/><Relationship Id="rId6" Type="http://schemas.openxmlformats.org/officeDocument/2006/relationships/image" Target="../media/image-36-6.png"/><Relationship Id="rId7" Type="http://schemas.openxmlformats.org/officeDocument/2006/relationships/image" Target="../media/image-36-7.svg"/><Relationship Id="rId8" Type="http://schemas.openxmlformats.org/officeDocument/2006/relationships/image" Target="../media/image-36-8.png"/><Relationship Id="rId9" Type="http://schemas.openxmlformats.org/officeDocument/2006/relationships/image" Target="../media/image-36-9.svg"/><Relationship Id="rId10" Type="http://schemas.openxmlformats.org/officeDocument/2006/relationships/image" Target="../media/image-36-10.png"/><Relationship Id="rId11" Type="http://schemas.openxmlformats.org/officeDocument/2006/relationships/image" Target="../media/image-36-11.svg"/><Relationship Id="rId12" Type="http://schemas.openxmlformats.org/officeDocument/2006/relationships/image" Target="../media/image-36-12.png"/><Relationship Id="rId13" Type="http://schemas.openxmlformats.org/officeDocument/2006/relationships/image" Target="../media/image-36-13.png"/><Relationship Id="rId14" Type="http://schemas.openxmlformats.org/officeDocument/2006/relationships/image" Target="../media/image-36-14.svg"/><Relationship Id="rId16" Type="http://schemas.openxmlformats.org/officeDocument/2006/relationships/slideLayout" Target="../slideLayouts/slideLayout1.xml"/><Relationship Id="rId17"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a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image" Target="../media/image-37-7.png"/><Relationship Id="rId8" Type="http://schemas.openxmlformats.org/officeDocument/2006/relationships/image" Target="../media/image-37-8.png"/><Relationship Id="rId9" Type="http://schemas.openxmlformats.org/officeDocument/2006/relationships/image" Target="../media/image-37-9.png"/><Relationship Id="rId10" Type="http://schemas.openxmlformats.org/officeDocument/2006/relationships/image" Target="../media/image-37-10.svg"/><Relationship Id="rId12" Type="http://schemas.openxmlformats.org/officeDocument/2006/relationships/slideLayout" Target="../slideLayouts/slideLayout1.xml"/><Relationship Id="rId1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svg"/><Relationship Id="rId8" Type="http://schemas.openxmlformats.org/officeDocument/2006/relationships/slideLayout" Target="../slideLayouts/slideLayout1.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svg"/><Relationship Id="rId5" Type="http://schemas.openxmlformats.org/officeDocument/2006/relationships/slideLayout" Target="../slideLayouts/slideLayout1.xml"/><Relationship Id="rId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hyperlink" Target="https://ieeexplore.ieee.org/document/9914603/" TargetMode="External"/><Relationship Id="rId2" Type="http://schemas.openxmlformats.org/officeDocument/2006/relationships/hyperlink" Target="https://ieeexplore.ieee.org/document/9914603/" TargetMode="External"/><Relationship Id="rId3" Type="http://schemas.openxmlformats.org/officeDocument/2006/relationships/hyperlink" Target="https://ieeexplore.ieee.org/document/9914603/" TargetMode="External"/><Relationship Id="rId4" Type="http://schemas.openxmlformats.org/officeDocument/2006/relationships/hyperlink" Target="https://ieeexplore.ieee.org/document/9914603/" TargetMode="External"/><Relationship Id="rId5" Type="http://schemas.openxmlformats.org/officeDocument/2006/relationships/hyperlink" Target="https://owl.purdue.edu/owl/research_and_citation/mla_style/mla_formatting_and_style_guide/mla_formatting_and_style_guide.html" TargetMode="External"/><Relationship Id="rId6" Type="http://schemas.openxmlformats.org/officeDocument/2006/relationships/hyperlink" Target="https://owl.purdue.edu/owl/research_and_citation/mla_style/mla_formatting_and_style_guide/mla_formatting_and_style_guide.html" TargetMode="External"/><Relationship Id="rId10"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7" Type="http://schemas.openxmlformats.org/officeDocument/2006/relationships/image" Target="../media/image-40-1.png"/><Relationship Id="rId8" Type="http://schemas.openxmlformats.org/officeDocument/2006/relationships/image" Target="../media/image-40-2.png"/><Relationship Id="rId9" Type="http://schemas.openxmlformats.org/officeDocument/2006/relationships/image" Target="../media/image-40-3.svg"/><Relationship Id="rId11" Type="http://schemas.openxmlformats.org/officeDocument/2006/relationships/slideLayout" Target="../slideLayouts/slideLayout1.xml"/><Relationship Id="rId1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hyperlink" Target="https://ieeexplore.ieee.org/document/7436936/" TargetMode="External"/><Relationship Id="rId2" Type="http://schemas.openxmlformats.org/officeDocument/2006/relationships/hyperlink" Target="https://ieeexplore.ieee.org/document/7436936/" TargetMode="External"/><Relationship Id="rId3" Type="http://schemas.openxmlformats.org/officeDocument/2006/relationships/hyperlink" Target="https://ieeexplore.ieee.org/document/7436936/" TargetMode="External"/><Relationship Id="rId4" Type="http://schemas.openxmlformats.org/officeDocument/2006/relationships/hyperlink" Target="https://ieeexplore.ieee.org/document/7436936/" TargetMode="External"/><Relationship Id="rId5" Type="http://schemas.openxmlformats.org/officeDocument/2006/relationships/hyperlink" Target="https://ieeexplore.ieee.org/document/7436936/" TargetMode="External"/><Relationship Id="rId9"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6" Type="http://schemas.openxmlformats.org/officeDocument/2006/relationships/image" Target="../media/image-41-1.png"/><Relationship Id="rId7" Type="http://schemas.openxmlformats.org/officeDocument/2006/relationships/image" Target="../media/image-41-2.png"/><Relationship Id="rId8" Type="http://schemas.openxmlformats.org/officeDocument/2006/relationships/image" Target="../media/image-41-3.svg"/><Relationship Id="rId10" Type="http://schemas.openxmlformats.org/officeDocument/2006/relationships/slideLayout" Target="../slideLayouts/slideLayout1.xml"/><Relationship Id="rId11"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image" Target="../media/image-42-6.svg"/><Relationship Id="rId8" Type="http://schemas.openxmlformats.org/officeDocument/2006/relationships/slideLayout" Target="../slideLayouts/slideLayout1.xml"/><Relationship Id="rId9"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43-1.png"/><Relationship Id="rId2" Type="http://schemas.openxmlformats.org/officeDocument/2006/relationships/image" Target="../media/image-43-2.png"/><Relationship Id="rId4" Type="http://schemas.openxmlformats.org/officeDocument/2006/relationships/slideLayout" Target="../slideLayouts/slideLayout1.xml"/><Relationship Id="rId5"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sv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sv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271a7ed-acc0-4913-a9f9-18a38d49f211&amp;utm_term=PDF-PPTX-lastslide"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rgbClr val="FFFFFF"/>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1256449" y="1722224"/>
            <a:ext cx="7595116" cy="1109663"/>
          </a:xfrm>
          <a:prstGeom prst="rect">
            <a:avLst/>
          </a:prstGeom>
          <a:noFill/>
          <a:ln/>
          <a:effectLst>
            <a:outerShdw sx="100000" sy="100000" kx="0" ky="0" algn="bl" rotWithShape="0" blurRad="3175" dist="12700" dir="2700000">
              <a:srgbClr val="000000">
                <a:alpha val="20000"/>
              </a:srgbClr>
            </a:outerShdw>
          </a:effectLst>
        </p:spPr>
        <p:txBody>
          <a:bodyPr wrap="square" lIns="0" tIns="0" rIns="0" bIns="0" rtlCol="0" anchor="t"/>
          <a:lstStyle/>
          <a:p>
            <a:pPr algn="ctr">
              <a:lnSpc>
                <a:spcPts val="8708"/>
              </a:lnSpc>
            </a:pPr>
            <a:r>
              <a:rPr lang="en-US" sz="6800" b="1" dirty="0">
                <a:solidFill>
                  <a:srgbClr val="000000"/>
                </a:solidFill>
                <a:latin typeface="Arimo" pitchFamily="34" charset="0"/>
                <a:ea typeface="Arimo" pitchFamily="34" charset="-122"/>
                <a:cs typeface="Arimo" pitchFamily="34" charset="-120"/>
              </a:rPr>
              <a:t>BYOC</a:t>
            </a:r>
            <a:endParaRPr lang="en-US" sz="6750" dirty="0"/>
          </a:p>
        </p:txBody>
      </p:sp>
      <p:pic>
        <p:nvPicPr>
          <p:cNvPr id="4" name="Image 0" descr="https://pitch-assets-ccb95893-de3f-4266-973c-20049231b248.s3.eu-west-1.amazonaws.com/20e44d28-a024-4d96-a5ae-9b18545408a9?pitch-bytes=131236&amp;pitch-content-type=image%2Fpng">    </p:cNvPr>
          <p:cNvPicPr>
            <a:picLocks noChangeAspect="1"/>
          </p:cNvPicPr>
          <p:nvPr/>
        </p:nvPicPr>
        <p:blipFill>
          <a:blip r:embed="rId1"/>
          <a:srcRect l="0" r="0" t="0" b="0"/>
          <a:stretch/>
        </p:blipFill>
        <p:spPr>
          <a:xfrm>
            <a:off x="7295805" y="2756215"/>
            <a:ext cx="1847545" cy="2387285"/>
          </a:xfrm>
          <a:prstGeom prst="rect">
            <a:avLst/>
          </a:prstGeom>
        </p:spPr>
      </p:pic>
      <p:pic>
        <p:nvPicPr>
          <p:cNvPr id="5" name="Image 1" descr="https://pitch-assets-ccb95893-de3f-4266-973c-20049231b248.s3.eu-west-1.amazonaws.com/5c1441e5-dc31-4333-be7f-e7b9c4d850a5?pitch-bytes=85155&amp;pitch-content-type=image%2Fpng">    </p:cNvPr>
          <p:cNvPicPr>
            <a:picLocks noChangeAspect="1"/>
          </p:cNvPicPr>
          <p:nvPr/>
        </p:nvPicPr>
        <p:blipFill>
          <a:blip r:embed="rId2"/>
          <a:srcRect l="0" r="0" t="0" b="0"/>
          <a:stretch/>
        </p:blipFill>
        <p:spPr>
          <a:xfrm>
            <a:off x="102697" y="3522787"/>
            <a:ext cx="2684119" cy="1620713"/>
          </a:xfrm>
          <a:prstGeom prst="rect">
            <a:avLst/>
          </a:prstGeom>
        </p:spPr>
      </p:pic>
      <p:pic>
        <p:nvPicPr>
          <p:cNvPr id="6" name="Image 2" descr="https://pitch-assets-ccb95893-de3f-4266-973c-20049231b248.s3.eu-west-1.amazonaws.com/1401617c-c9d4-40bc-8ac5-aa01e4b5d55a?pitch-bytes=86492&amp;pitch-content-type=image%2Fpng">    </p:cNvPr>
          <p:cNvPicPr>
            <a:picLocks noChangeAspect="1"/>
          </p:cNvPicPr>
          <p:nvPr/>
        </p:nvPicPr>
        <p:blipFill>
          <a:blip r:embed="rId3"/>
          <a:srcRect l="0" r="0" t="0" b="0"/>
          <a:stretch/>
        </p:blipFill>
        <p:spPr>
          <a:xfrm>
            <a:off x="3790310" y="185"/>
            <a:ext cx="2862255" cy="1004887"/>
          </a:xfrm>
          <a:prstGeom prst="rect">
            <a:avLst/>
          </a:prstGeom>
        </p:spPr>
      </p:pic>
      <p:pic>
        <p:nvPicPr>
          <p:cNvPr id="7" name="Image 3" descr="https://pitch-assets-ccb95893-de3f-4266-973c-20049231b248.s3.eu-west-1.amazonaws.com/58d8aceb-62b9-4ca0-b912-bc801b053a54?pitch-bytes=1798&amp;pitch-content-type=image%2Fpng">    </p:cNvPr>
          <p:cNvPicPr>
            <a:picLocks noChangeAspect="1"/>
          </p:cNvPicPr>
          <p:nvPr/>
        </p:nvPicPr>
        <p:blipFill>
          <a:blip r:embed="rId4"/>
          <a:srcRect l="0" r="0" t="0" b="0"/>
          <a:stretch/>
        </p:blipFill>
        <p:spPr>
          <a:xfrm>
            <a:off x="8552134" y="258978"/>
            <a:ext cx="399355" cy="118339"/>
          </a:xfrm>
          <a:prstGeom prst="rect">
            <a:avLst/>
          </a:prstGeom>
        </p:spPr>
      </p:pic>
      <p:pic>
        <p:nvPicPr>
          <p:cNvPr id="8"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55416"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Paper-3</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is titled "Automation of Microservices Application Deployment Made Easy By Rundeck and Kubernetes" and the authors are Harika Rajavaram, Vineet Rajula, and B. Thangaraju </a:t>
            </a:r>
            <a:endParaRPr lang="en-US" sz="1050" dirty="0"/>
          </a:p>
          <a:p>
            <a:pPr algn="l">
              <a:lnSpc>
                <a:spcPts val="1575"/>
              </a:lnSpc>
            </a:pPr>
            <a:endParaRPr lang="en-US" sz="1050" dirty="0"/>
          </a:p>
        </p:txBody>
      </p:sp>
      <p:sp>
        <p:nvSpPr>
          <p:cNvPr id="8" name="Text 5"/>
          <p:cNvSpPr/>
          <p:nvPr/>
        </p:nvSpPr>
        <p:spPr>
          <a:xfrm>
            <a:off x="465631" y="1071780"/>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65631" y="1241687"/>
            <a:ext cx="8191451" cy="1199973"/>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explores the different procedures of deploying microservices in CI/CD pipeline using Rundeck, Docker containers, Docker-Compose and Kubernetes. The authors weigh the pros and cons of these orchestration methods, explaining suitable use cases for each one of them. They also provide an architecture diagram of the procedure for a generic web application as microservices and elaborate on the CI/CD Jenkins Pipeline. The different tools used in different phases of the pipeline are mentioned in Table 1</a:t>
            </a:r>
            <a:endParaRPr lang="en-US" sz="1050" dirty="0"/>
          </a:p>
          <a:p>
            <a:pPr algn="l">
              <a:lnSpc>
                <a:spcPts val="1575"/>
              </a:lnSpc>
            </a:pPr>
            <a:endParaRPr lang="en-US" sz="1050" dirty="0"/>
          </a:p>
        </p:txBody>
      </p:sp>
      <p:sp>
        <p:nvSpPr>
          <p:cNvPr id="10" name="Text 7"/>
          <p:cNvSpPr/>
          <p:nvPr/>
        </p:nvSpPr>
        <p:spPr>
          <a:xfrm>
            <a:off x="476250" y="2239951"/>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44392" y="2367381"/>
            <a:ext cx="8191451"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observes that Kubernetes is the most efficient way to deploy microservices to achieve high availability and scalability. It also discusses the benefits of microservices architecture and continuous deployment practices in improving the productivity of organizations.</a:t>
            </a:r>
            <a:endParaRPr lang="en-US" sz="1050" dirty="0"/>
          </a:p>
          <a:p>
            <a:pPr algn="l">
              <a:lnSpc>
                <a:spcPts val="1575"/>
              </a:lnSpc>
            </a:pPr>
            <a:endParaRPr lang="en-US" sz="1050" dirty="0"/>
          </a:p>
        </p:txBody>
      </p:sp>
      <p:sp>
        <p:nvSpPr>
          <p:cNvPr id="12" name="Text 9"/>
          <p:cNvSpPr/>
          <p:nvPr/>
        </p:nvSpPr>
        <p:spPr>
          <a:xfrm>
            <a:off x="465631" y="3163820"/>
            <a:ext cx="814899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concludes that Kubernetes, with its integration plugin with Rundeck, appears to be the best practical approach to microservices orchestration based on the implementation work done in the study. It emphasizes the high availability and scalability achieved through Kubernetes deployment of microservices.</a:t>
            </a:r>
            <a:endParaRPr lang="en-US" sz="1050" dirty="0"/>
          </a:p>
        </p:txBody>
      </p:sp>
      <p:sp>
        <p:nvSpPr>
          <p:cNvPr id="13" name="Text 10"/>
          <p:cNvSpPr/>
          <p:nvPr/>
        </p:nvSpPr>
        <p:spPr>
          <a:xfrm>
            <a:off x="465631" y="3036390"/>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64173"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Paper-4</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Author names: Roksoliana Basa, Dariusz Mrozek, Orest Lavriv, and Olena Krasko.Title of the paper: Automation Process of Telecommunication Networks Deployment in Microsoft Azure Cloud Technology.Year: 2020.</a:t>
            </a:r>
            <a:endParaRPr lang="en-US" sz="1050" dirty="0"/>
          </a:p>
          <a:p>
            <a:pPr algn="l">
              <a:lnSpc>
                <a:spcPts val="1575"/>
              </a:lnSpc>
            </a:pPr>
            <a:endParaRPr lang="en-US" sz="1050" dirty="0"/>
          </a:p>
        </p:txBody>
      </p:sp>
      <p:sp>
        <p:nvSpPr>
          <p:cNvPr id="8" name="Text 5"/>
          <p:cNvSpPr/>
          <p:nvPr/>
        </p:nvSpPr>
        <p:spPr>
          <a:xfrm>
            <a:off x="465631" y="1071780"/>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65631" y="1241687"/>
            <a:ext cx="8191451"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involves designing a simulation model of the network infrastructure using Infrastructure as Code (IaC) to demonstrate the benefits of automation compared to manual deployment. Additionally, the authors analyze the behavior of virtual machines within the deployed virtual network in terms of CPU utilization.</a:t>
            </a:r>
            <a:endParaRPr lang="en-US" sz="1050" dirty="0"/>
          </a:p>
          <a:p>
            <a:pPr algn="l">
              <a:lnSpc>
                <a:spcPts val="1575"/>
              </a:lnSpc>
            </a:pPr>
            <a:endParaRPr lang="en-US" sz="1050" dirty="0"/>
          </a:p>
        </p:txBody>
      </p:sp>
      <p:sp>
        <p:nvSpPr>
          <p:cNvPr id="10" name="Text 7"/>
          <p:cNvSpPr/>
          <p:nvPr/>
        </p:nvSpPr>
        <p:spPr>
          <a:xfrm>
            <a:off x="476250" y="1910757"/>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65631" y="2038187"/>
            <a:ext cx="8191451" cy="1199973"/>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observation reveals that different categories of virtual machines exhibit varying levels of CPU usage and resource utilization, indicating the importance of considering the minimum number of users, potential growth, and the applications deployed on them. Additionally, the study highlights the cost-effectiveness of using specific virtual machine categories under different user request conditions, emphasizing the need for careful consideration when selecting virtual machine types for specific workloads.</a:t>
            </a:r>
            <a:endParaRPr lang="en-US" sz="1050" dirty="0"/>
          </a:p>
          <a:p>
            <a:pPr algn="l">
              <a:lnSpc>
                <a:spcPts val="1575"/>
              </a:lnSpc>
            </a:pPr>
            <a:endParaRPr lang="en-US" sz="1050" dirty="0"/>
          </a:p>
        </p:txBody>
      </p:sp>
      <p:sp>
        <p:nvSpPr>
          <p:cNvPr id="12" name="Text 9"/>
          <p:cNvSpPr/>
          <p:nvPr/>
        </p:nvSpPr>
        <p:spPr>
          <a:xfrm>
            <a:off x="465631" y="3163820"/>
            <a:ext cx="8148991" cy="399991"/>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results include insights into CPU utilization and performance of different types of virtual machines within the deployed virtual network, demonstrating the feasibility and benefits of using Infrastructure as Code (IaC) for cloud system automation.</a:t>
            </a:r>
            <a:endParaRPr lang="en-US" sz="1050" dirty="0"/>
          </a:p>
        </p:txBody>
      </p:sp>
      <p:sp>
        <p:nvSpPr>
          <p:cNvPr id="13" name="Text 10"/>
          <p:cNvSpPr/>
          <p:nvPr/>
        </p:nvSpPr>
        <p:spPr>
          <a:xfrm>
            <a:off x="465631" y="3036390"/>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51480"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Paper-5</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 of the paper is Sriniketan Mysari, and the title of the paper is "Continuous Integration And Continuous Deployment Pipeline Automation Using Jenkins Ansible." The year of the paper is 2020.</a:t>
            </a:r>
            <a:endParaRPr lang="en-US" sz="1050" dirty="0"/>
          </a:p>
          <a:p>
            <a:pPr algn="l">
              <a:lnSpc>
                <a:spcPts val="1575"/>
              </a:lnSpc>
            </a:pPr>
            <a:endParaRPr lang="en-US" sz="1050" dirty="0"/>
          </a:p>
        </p:txBody>
      </p:sp>
      <p:sp>
        <p:nvSpPr>
          <p:cNvPr id="8" name="Text 5"/>
          <p:cNvSpPr/>
          <p:nvPr/>
        </p:nvSpPr>
        <p:spPr>
          <a:xfrm>
            <a:off x="465631" y="1071780"/>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65631" y="1241687"/>
            <a:ext cx="8191451" cy="19999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involves continuous integration using Jenkins and deployment using the Ansible tool.</a:t>
            </a:r>
            <a:endParaRPr lang="en-US" sz="1050" dirty="0"/>
          </a:p>
        </p:txBody>
      </p:sp>
      <p:sp>
        <p:nvSpPr>
          <p:cNvPr id="10" name="Text 7"/>
          <p:cNvSpPr/>
          <p:nvPr/>
        </p:nvSpPr>
        <p:spPr>
          <a:xfrm>
            <a:off x="465631" y="1560324"/>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44392" y="1772707"/>
            <a:ext cx="8191451"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highlights the efficiency and time-saving benefits of automation in building and hosting web applications using Jenkins and Ansible. It emphasizes the reduction in deployment time and improved software quality through continuous integration and deployment.</a:t>
            </a:r>
            <a:endParaRPr lang="en-US" sz="1050" dirty="0"/>
          </a:p>
          <a:p>
            <a:pPr algn="l">
              <a:lnSpc>
                <a:spcPts val="1575"/>
              </a:lnSpc>
            </a:pPr>
            <a:endParaRPr lang="en-US" sz="1050" dirty="0"/>
          </a:p>
        </p:txBody>
      </p:sp>
      <p:sp>
        <p:nvSpPr>
          <p:cNvPr id="12" name="Text 9"/>
          <p:cNvSpPr/>
          <p:nvPr/>
        </p:nvSpPr>
        <p:spPr>
          <a:xfrm>
            <a:off x="444392" y="2770910"/>
            <a:ext cx="8148991" cy="399991"/>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 is an efficient and optimized way of building and hosting web applications, leading to faster development with better software quality.</a:t>
            </a:r>
            <a:endParaRPr lang="en-US" sz="1050" dirty="0"/>
          </a:p>
        </p:txBody>
      </p:sp>
      <p:sp>
        <p:nvSpPr>
          <p:cNvPr id="13" name="Text 10"/>
          <p:cNvSpPr/>
          <p:nvPr/>
        </p:nvSpPr>
        <p:spPr>
          <a:xfrm>
            <a:off x="444392" y="2505431"/>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57433"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Paper-6</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0"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of the paper are Lukas Harzenetter, Uwe Breitenbücher, Frank Leymann, Karoline Saatkamp, Benjamin Weder, and Michael Wurster. The title of the paper is "Automated Generation of Management Workflows for Applications Based on Deployment Models" and it was published in 2019.</a:t>
            </a:r>
            <a:endParaRPr lang="en-US" sz="1050" dirty="0"/>
          </a:p>
          <a:p>
            <a:pPr algn="l">
              <a:lnSpc>
                <a:spcPts val="1575"/>
              </a:lnSpc>
            </a:pPr>
            <a:endParaRPr lang="en-US" sz="1050" dirty="0"/>
          </a:p>
        </p:txBody>
      </p:sp>
      <p:sp>
        <p:nvSpPr>
          <p:cNvPr id="8" name="Text 5"/>
          <p:cNvSpPr/>
          <p:nvPr/>
        </p:nvSpPr>
        <p:spPr>
          <a:xfrm>
            <a:off x="476250" y="1284163"/>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432832"/>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involves consuming declarative deployment models and enriching the modeled components with component-specific management operations provided by reusable component types. Based on this enrichment, an executable management workflow is generated to orchestrate these operations for executing the desired management functionality.</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23154" y="2112521"/>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23154" y="2271809"/>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presents a practical approach to automate the generation of management workflows for various functionalities based on declarative deployment models, significantly reducing the need for manual implementation and technical expertise. The feasibility of the approach was validated through a prototypical implementation and case studies, demonstrating its practical application for management use cases.</a:t>
            </a:r>
            <a:endParaRPr lang="en-US" sz="1050" dirty="0"/>
          </a:p>
          <a:p>
            <a:pPr algn="l">
              <a:lnSpc>
                <a:spcPts val="1575"/>
              </a:lnSpc>
            </a:pPr>
            <a:endParaRPr lang="en-US" sz="1050" dirty="0"/>
          </a:p>
        </p:txBody>
      </p:sp>
      <p:sp>
        <p:nvSpPr>
          <p:cNvPr id="12" name="Text 9"/>
          <p:cNvSpPr/>
          <p:nvPr/>
        </p:nvSpPr>
        <p:spPr>
          <a:xfrm>
            <a:off x="465631" y="3503634"/>
            <a:ext cx="814899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practical feasibility of the approach was validated through a prototypical implementation based on the TOSCA standard and the OpenTOSCA ecosystem, along with the presentation of two case studies demonstrating practical management use cases.</a:t>
            </a:r>
            <a:endParaRPr lang="en-US" sz="1050" dirty="0"/>
          </a:p>
        </p:txBody>
      </p:sp>
      <p:sp>
        <p:nvSpPr>
          <p:cNvPr id="13" name="Text 10"/>
          <p:cNvSpPr/>
          <p:nvPr/>
        </p:nvSpPr>
        <p:spPr>
          <a:xfrm>
            <a:off x="476250" y="3270012"/>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21321"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Paper-7</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is titled "Self-Configured Workflow Platform for MapReduce Job Execution in Cloud Environment" and is authored by Muntadher Saadoon and Novia Admodisastro. It was published in 2022.</a:t>
            </a:r>
            <a:endParaRPr lang="en-US" sz="1050" dirty="0"/>
          </a:p>
          <a:p>
            <a:pPr algn="l">
              <a:lnSpc>
                <a:spcPts val="1575"/>
              </a:lnSpc>
            </a:pPr>
            <a:endParaRPr lang="en-US" sz="1050" dirty="0"/>
          </a:p>
        </p:txBody>
      </p:sp>
      <p:sp>
        <p:nvSpPr>
          <p:cNvPr id="8" name="Text 5"/>
          <p:cNvSpPr/>
          <p:nvPr/>
        </p:nvSpPr>
        <p:spPr>
          <a:xfrm>
            <a:off x="476250" y="1284163"/>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432832"/>
            <a:ext cx="8191451"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involves conducting experiments on a real Hadoop cloud-based cluster to measure the execution time of the developed workflow system in comparison to the native MapReduce application.</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23154" y="2112521"/>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23154" y="2271809"/>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results showed that the proposed platform achieved slightly similar execution times compared to the native application, with only a slight difference incurred due to additional interactions with the database server. The platform's features enable simplicity in managing, collaborating, and reusing the workflows, significantly reducing the time and effort needed in deploying MapReduce applications.</a:t>
            </a:r>
            <a:endParaRPr lang="en-US" sz="1050" dirty="0"/>
          </a:p>
          <a:p>
            <a:pPr algn="l">
              <a:lnSpc>
                <a:spcPts val="1575"/>
              </a:lnSpc>
            </a:pPr>
            <a:endParaRPr lang="en-US" sz="1050" dirty="0"/>
          </a:p>
        </p:txBody>
      </p:sp>
      <p:sp>
        <p:nvSpPr>
          <p:cNvPr id="12" name="Text 9"/>
          <p:cNvSpPr/>
          <p:nvPr/>
        </p:nvSpPr>
        <p:spPr>
          <a:xfrm>
            <a:off x="465631" y="3503634"/>
            <a:ext cx="814899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results show that the execution times of the self-configured workflow platform are comparable to the native application when evaluated in experiments on a real Hadoop cloud-based cluster. The average time cost in the native MapReduce is 282.72sec while the proposed workflow is 302.88sec.</a:t>
            </a:r>
            <a:endParaRPr lang="en-US" sz="1050" dirty="0"/>
          </a:p>
        </p:txBody>
      </p:sp>
      <p:sp>
        <p:nvSpPr>
          <p:cNvPr id="13" name="Text 10"/>
          <p:cNvSpPr/>
          <p:nvPr/>
        </p:nvSpPr>
        <p:spPr>
          <a:xfrm>
            <a:off x="476250" y="3270012"/>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57679"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Paper-8</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"Revolutionizing Cloud Infrastructure Management: Streamlined Provisioning and Monitoring with Automated Tools and User-Friendly Frontend Interface"</a:t>
            </a:r>
            <a:endParaRPr lang="en-US" sz="1050" dirty="0"/>
          </a:p>
          <a:p>
            <a:pPr algn="l">
              <a:lnSpc>
                <a:spcPts val="1575"/>
              </a:lnSpc>
            </a:pPr>
            <a:endParaRPr lang="en-US" sz="1050" dirty="0"/>
          </a:p>
        </p:txBody>
      </p:sp>
      <p:sp>
        <p:nvSpPr>
          <p:cNvPr id="8" name="Text 5"/>
          <p:cNvSpPr/>
          <p:nvPr/>
        </p:nvSpPr>
        <p:spPr>
          <a:xfrm>
            <a:off x="468002" y="1234674"/>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432832"/>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addresses the challenges faced by large organizations in streamlining cloud infrastructure management and provisioning, particularly the lack of an end-to-end system for handling cloud infrastructure provisioning requests and maintaining transparency for users.</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23154" y="2112521"/>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23154" y="2271809"/>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propose a software solution that automates cloud infrastructure provisioning through a user-friendly interface and integrates GitHub Actions in the CI/CD pipeline for efficient resource management.</a:t>
            </a:r>
            <a:endParaRPr lang="en-US" sz="1050" dirty="0"/>
          </a:p>
          <a:p>
            <a:pPr algn="l">
              <a:lnSpc>
                <a:spcPts val="1575"/>
              </a:lnSpc>
            </a:pPr>
            <a:endParaRPr lang="en-US" sz="1050" dirty="0"/>
          </a:p>
        </p:txBody>
      </p:sp>
      <p:sp>
        <p:nvSpPr>
          <p:cNvPr id="12" name="Text 9"/>
          <p:cNvSpPr/>
          <p:nvPr/>
        </p:nvSpPr>
        <p:spPr>
          <a:xfrm>
            <a:off x="447899" y="2977417"/>
            <a:ext cx="8148991" cy="399991"/>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results show that the execution times of the self-configured workflow platform are comparable to the native application when evaluated in experiments on a real Hadoop cloud-based cluster.</a:t>
            </a:r>
            <a:endParaRPr lang="en-US" sz="1050" dirty="0"/>
          </a:p>
        </p:txBody>
      </p:sp>
      <p:sp>
        <p:nvSpPr>
          <p:cNvPr id="13" name="Text 10"/>
          <p:cNvSpPr/>
          <p:nvPr/>
        </p:nvSpPr>
        <p:spPr>
          <a:xfrm>
            <a:off x="468002" y="2747301"/>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5759"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57444"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Paper-9</a:t>
            </a:r>
            <a:endParaRPr lang="en-US" sz="3000" dirty="0"/>
          </a:p>
          <a:p>
            <a:pPr algn="l">
              <a:lnSpc>
                <a:spcPts val="3300"/>
              </a:lnSpc>
            </a:pPr>
            <a:endParaRPr lang="en-US" sz="3000" dirty="0"/>
          </a:p>
        </p:txBody>
      </p:sp>
      <p:sp>
        <p:nvSpPr>
          <p:cNvPr id="6" name="Text 3"/>
          <p:cNvSpPr/>
          <p:nvPr/>
        </p:nvSpPr>
        <p:spPr>
          <a:xfrm>
            <a:off x="465631"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19897"/>
            <a:ext cx="8191441" cy="607695"/>
          </a:xfrm>
          <a:prstGeom prst="rect">
            <a:avLst/>
          </a:prstGeom>
          <a:noFill/>
          <a:ln/>
        </p:spPr>
        <p:txBody>
          <a:bodyPr wrap="square" lIns="0" tIns="0" rIns="0" bIns="0" rtlCol="0" anchor="t"/>
          <a:lstStyle/>
          <a:p>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Zhang, X., &amp; Li, J. (2015). The research and implementation of cloud computing platform based on docker. In 2015 International Conference on Cyber-Enabled Distributed Computing and Knowledge Discovery (CyberC) (pp. 1-4). IEEE. DOI: 10.1109/CyberC.2015.43.</a:t>
            </a:r>
            <a:endParaRPr lang="en-US" sz="1050" dirty="0"/>
          </a:p>
          <a:p>
            <a:pPr algn="l">
              <a:lnSpc>
                <a:spcPts val="1575"/>
              </a:lnSpc>
            </a:pPr>
            <a:endParaRPr lang="en-US" sz="1050" dirty="0"/>
          </a:p>
        </p:txBody>
      </p:sp>
      <p:sp>
        <p:nvSpPr>
          <p:cNvPr id="8" name="Text 5"/>
          <p:cNvSpPr/>
          <p:nvPr/>
        </p:nvSpPr>
        <p:spPr>
          <a:xfrm>
            <a:off x="476250" y="1069711"/>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218380"/>
            <a:ext cx="8191441" cy="26003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of the paper used an online questionnaire to gather data.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a:t>
            </a:r>
            <a:pPr algn="l">
              <a:lnSpc>
                <a:spcPts val="1575"/>
              </a:lnSpc>
            </a:pPr>
            <a:r>
              <a:rPr lang="en-US" sz="1100" b="0" u="sng" spc="12" kern="0" dirty="0">
                <a:solidFill>
                  <a:srgbClr val="000000"/>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 </a:t>
            </a:r>
            <a:pPr algn="l">
              <a:lnSpc>
                <a:spcPts val="1575"/>
              </a:lnSpc>
            </a:pPr>
            <a:r>
              <a:rPr lang="en-US" sz="1100" b="0" spc="12" kern="0" dirty="0">
                <a:solidFill>
                  <a:srgbClr val="000000"/>
                </a:solidFill>
                <a:latin typeface="Inter" pitchFamily="34" charset="0"/>
                <a:ea typeface="Inter" pitchFamily="34" charset="-122"/>
                <a:cs typeface="Inter" pitchFamily="34" charset="-120"/>
              </a:rPr>
              <a:t>first part of the study reached 68 graduate students from a study program on informatics engineering, and the second one 120 professional software developers 1</a:t>
            </a:r>
            <a:pPr algn="l">
              <a:lnSpc>
                <a:spcPts val="1575"/>
              </a:lnSpc>
            </a:pPr>
            <a:r>
              <a:rPr lang="en-US" sz="1100" b="0" spc="12" kern="0" dirty="0">
                <a:solidFill>
                  <a:srgbClr val="000000"/>
                </a:solidFill>
                <a:latin typeface="Inter" pitchFamily="34" charset="0"/>
                <a:ea typeface="Inter" pitchFamily="34" charset="-122"/>
                <a:cs typeface="Inter" pitchFamily="34" charset="-120"/>
              </a:rPr>
              <a:t>. The paper aims to characterize the activities around two particular kinds of Infrastructure-as-Code (IaC) specification—Dockerfiles and docker-compose.yml files.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seek to know how they can be better supported and therefore study also what approaches and tools practitioners employ 1</a:t>
            </a:r>
            <a:pPr algn="l">
              <a:lnSpc>
                <a:spcPts val="1575"/>
              </a:lnSpc>
            </a:pPr>
            <a:r>
              <a:rPr lang="en-US" sz="1100" b="0" spc="12" kern="0" dirty="0">
                <a:solidFill>
                  <a:srgbClr val="000000"/>
                </a:solidFill>
                <a:latin typeface="Inter" pitchFamily="34" charset="0"/>
                <a:ea typeface="Inter" pitchFamily="34" charset="-122"/>
                <a:cs typeface="Inter" pitchFamily="34" charset="-120"/>
              </a:rPr>
              <a:t>. The study is focused on characterizing the activities around two particular kinds of IaC specification—Dockerfiles and docker-compose.yml files.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seek to know how they can be better supported and therefore study also what approaches and tools practitioners employ 1</a:t>
            </a:r>
            <a:pPr algn="l">
              <a:lnSpc>
                <a:spcPts val="1575"/>
              </a:lnSpc>
            </a:pPr>
            <a:r>
              <a:rPr lang="en-US" sz="1100" b="0" spc="12" kern="0" dirty="0">
                <a:solidFill>
                  <a:srgbClr val="000000"/>
                </a:solidFill>
                <a:latin typeface="Inter" pitchFamily="34" charset="0"/>
                <a:ea typeface="Inter" pitchFamily="34" charset="-122"/>
                <a:cs typeface="Inter" pitchFamily="34" charset="-120"/>
              </a:rPr>
              <a:t>.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does not provide any details about the methodology used in the study 1</a:t>
            </a:r>
            <a:pPr algn="l">
              <a:lnSpc>
                <a:spcPts val="1575"/>
              </a:lnSpc>
            </a:pPr>
            <a:r>
              <a:rPr lang="en-US" sz="1100" b="0" spc="12" kern="0" dirty="0">
                <a:solidFill>
                  <a:srgbClr val="000000"/>
                </a:solidFill>
                <a:latin typeface="Inter" pitchFamily="34" charset="0"/>
                <a:ea typeface="Inter" pitchFamily="34" charset="-122"/>
                <a:cs typeface="Inter" pitchFamily="34" charset="-120"/>
              </a:rPr>
              <a:t>.z</a:t>
            </a:r>
            <a:endParaRPr lang="en-US" sz="1050" dirty="0"/>
          </a:p>
          <a:p>
            <a:pPr algn="l">
              <a:lnSpc>
                <a:spcPts val="1575"/>
              </a:lnSpc>
            </a:pPr>
            <a:endParaRPr lang="en-US" sz="1050" dirty="0"/>
          </a:p>
          <a:p>
            <a:pPr algn="l">
              <a:lnSpc>
                <a:spcPts val="1575"/>
              </a:lnSpc>
            </a:pPr>
            <a:r>
              <a:rPr lang="en-US" sz="1100" b="0" spc="12" kern="0" dirty="0">
                <a:solidFill>
                  <a:srgbClr val="000000"/>
                </a:solidFill>
                <a:latin typeface="Inter" pitchFamily="34" charset="0"/>
                <a:ea typeface="Inter" pitchFamily="34" charset="-122"/>
                <a:cs typeface="Inter" pitchFamily="34" charset="-120"/>
              </a:rPr>
              <a:t>The study found that most of the activities of the process of developing a Dockerfile are perceived as time-consuming, especially when the respondents are beginners with this technology.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also found that solving issues using trial-and-error approaches is very common and that many developers do not use ancillary tools to support the development of Dockerfiles and docker-compose.yml files 1</a:t>
            </a:r>
            <a:pPr algn="l">
              <a:lnSpc>
                <a:spcPts val="1575"/>
              </a:lnSpc>
            </a:pPr>
            <a:r>
              <a:rPr lang="en-US" sz="1100" b="0" spc="12" kern="0" dirty="0">
                <a:solidFill>
                  <a:srgbClr val="000000"/>
                </a:solidFill>
                <a:latin typeface="Inter" pitchFamily="34" charset="0"/>
                <a:ea typeface="Inter" pitchFamily="34" charset="-122"/>
                <a:cs typeface="Inter" pitchFamily="34" charset="-120"/>
              </a:rPr>
              <a:t>.</a:t>
            </a:r>
            <a:endParaRPr lang="en-US" sz="1050" dirty="0"/>
          </a:p>
        </p:txBody>
      </p:sp>
      <p:sp>
        <p:nvSpPr>
          <p:cNvPr id="10" name="Text 7"/>
          <p:cNvSpPr/>
          <p:nvPr/>
        </p:nvSpPr>
        <p:spPr>
          <a:xfrm>
            <a:off x="423154" y="2912592"/>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68002" y="3819562"/>
            <a:ext cx="8199716" cy="385762"/>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0" spc="360" kern="0" dirty="0">
                <a:solidFill>
                  <a:srgbClr val="000000"/>
                </a:solidFill>
                <a:latin typeface="Inter" pitchFamily="34" charset="0"/>
                <a:ea typeface="Inter" pitchFamily="34" charset="-122"/>
                <a:cs typeface="Inter" pitchFamily="34" charset="-120"/>
              </a:rPr>
              <a:t> </a:t>
            </a:r>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a:p>
            <a:pPr algn="l">
              <a:lnSpc>
                <a:spcPts val="1013"/>
              </a:lnSpc>
            </a:pPr>
            <a:endParaRPr lang="en-US" sz="675" dirty="0"/>
          </a:p>
        </p:txBody>
      </p:sp>
      <p:sp>
        <p:nvSpPr>
          <p:cNvPr id="12" name="Text 9"/>
          <p:cNvSpPr/>
          <p:nvPr/>
        </p:nvSpPr>
        <p:spPr>
          <a:xfrm>
            <a:off x="426761" y="3910818"/>
            <a:ext cx="8191441"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results show that most of the activities of the process of developing a Dockerfile are perceived as time-consuming, especially when the respondents are beginners with this technology. </a:t>
            </a:r>
            <a:endParaRPr lang="en-US" sz="1050" dirty="0"/>
          </a:p>
          <a:p>
            <a:pPr algn="l">
              <a:lnSpc>
                <a:spcPts val="1575"/>
              </a:lnSpc>
            </a:pPr>
            <a:endParaRPr lang="en-US" sz="1050" dirty="0"/>
          </a:p>
        </p:txBody>
      </p:sp>
      <p:pic>
        <p:nvPicPr>
          <p:cNvPr id="13" name="Image 0"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646932"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Paper-10</a:t>
            </a:r>
            <a:endParaRPr lang="en-US" sz="3000" dirty="0"/>
          </a:p>
          <a:p>
            <a:pPr algn="l">
              <a:lnSpc>
                <a:spcPts val="3300"/>
              </a:lnSpc>
            </a:pPr>
            <a:endParaRPr lang="en-US" sz="3000" dirty="0"/>
          </a:p>
        </p:txBody>
      </p:sp>
      <p:sp>
        <p:nvSpPr>
          <p:cNvPr id="6" name="Text 3"/>
          <p:cNvSpPr/>
          <p:nvPr/>
        </p:nvSpPr>
        <p:spPr>
          <a:xfrm>
            <a:off x="465631"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41"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Docker: lightweight Linux containers for consistent development and deployment. Linux Journal. 2014</a:t>
            </a:r>
            <a:pPr algn="l">
              <a:lnSpc>
                <a:spcPts val="1575"/>
              </a:lnSpc>
            </a:pPr>
            <a:r>
              <a:rPr lang="en-US" sz="1100" b="0" spc="12" kern="0" dirty="0">
                <a:solidFill>
                  <a:srgbClr val="000000"/>
                </a:solidFill>
                <a:latin typeface="Inter" pitchFamily="34" charset="0"/>
                <a:ea typeface="Inter" pitchFamily="34" charset="-122"/>
                <a:cs typeface="Inter" pitchFamily="34" charset="-120"/>
              </a:rPr>
              <a:t>. The authors of the paper are not mentioned in the abstract. </a:t>
            </a:r>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was published in IEEE Access in December 2021 1</a:t>
            </a:r>
            <a:pPr algn="l">
              <a:lnSpc>
                <a:spcPts val="1575"/>
              </a:lnSpc>
            </a:pPr>
            <a:r>
              <a:rPr lang="en-US" sz="1100" b="0" spc="12" kern="0" dirty="0">
                <a:solidFill>
                  <a:srgbClr val="000000"/>
                </a:solidFill>
                <a:latin typeface="Inter" pitchFamily="34" charset="0"/>
                <a:ea typeface="Inter" pitchFamily="34" charset="-122"/>
                <a:cs typeface="Inter" pitchFamily="34" charset="-120"/>
              </a:rPr>
              <a:t>.</a:t>
            </a:r>
            <a:endParaRPr lang="en-US" sz="1050" dirty="0"/>
          </a:p>
          <a:p>
            <a:pPr algn="l">
              <a:lnSpc>
                <a:spcPts val="1575"/>
              </a:lnSpc>
            </a:pPr>
            <a:endParaRPr lang="en-US" sz="1050" dirty="0"/>
          </a:p>
        </p:txBody>
      </p:sp>
      <p:sp>
        <p:nvSpPr>
          <p:cNvPr id="8" name="Text 5"/>
          <p:cNvSpPr/>
          <p:nvPr/>
        </p:nvSpPr>
        <p:spPr>
          <a:xfrm>
            <a:off x="468002" y="1069711"/>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325606"/>
            <a:ext cx="8191441" cy="14001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This paper presents the findings of a survey conducted with developers to explore their approaches, tools, and activities related to Docker and Docker-Compose specifications. The study aimed to enhance the support for Dockerfiles and docker-compose.yml files, addressing technical challenges and exploring collaborative aspects. The questionnaire was designed using Google Forms, and the results were stored in a spreadsheet with shared access to the researchers. The dataset and analysis scripts are also made available as part of the replication package.</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23154" y="2508433"/>
            <a:ext cx="1032689"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402017" y="3605109"/>
            <a:ext cx="8199716"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02017" y="2728042"/>
            <a:ext cx="824097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study found that developers generally have a neutral sentiment towards reading Docker-Compose specifications, with a slight skewness towards an agreement sentiment. The questionnaire was designed to be clear and direct, with a restricted set of open-ended questions to obtain rich free-text responses. </a:t>
            </a:r>
            <a:endParaRPr lang="en-US" sz="1050" dirty="0"/>
          </a:p>
        </p:txBody>
      </p:sp>
      <p:sp>
        <p:nvSpPr>
          <p:cNvPr id="13" name="Text 10"/>
          <p:cNvSpPr/>
          <p:nvPr/>
        </p:nvSpPr>
        <p:spPr>
          <a:xfrm>
            <a:off x="402017" y="3778687"/>
            <a:ext cx="819144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Overall, the study provides valuable insights into how cloud computing and IaC technologies, such as Docker, have revolutionized software system development and deployment.</a:t>
            </a:r>
            <a:endParaRPr lang="en-US" sz="1050" dirty="0"/>
          </a:p>
          <a:p>
            <a:pPr algn="l">
              <a:lnSpc>
                <a:spcPts val="1575"/>
              </a:lnSpc>
            </a:pP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571149"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Paper-11</a:t>
            </a:r>
            <a:endParaRPr lang="en-US" sz="3000" dirty="0"/>
          </a:p>
          <a:p>
            <a:pPr algn="l">
              <a:lnSpc>
                <a:spcPts val="3300"/>
              </a:lnSpc>
            </a:pPr>
            <a:endParaRPr lang="en-US" sz="3000" dirty="0"/>
          </a:p>
        </p:txBody>
      </p:sp>
      <p:sp>
        <p:nvSpPr>
          <p:cNvPr id="6" name="Text 3"/>
          <p:cNvSpPr/>
          <p:nvPr/>
        </p:nvSpPr>
        <p:spPr>
          <a:xfrm>
            <a:off x="399646"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02017" y="636393"/>
            <a:ext cx="8191441" cy="4000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research and implementation of cloud computing platform based on docker"</a:t>
            </a:r>
            <a:pPr algn="l">
              <a:lnSpc>
                <a:spcPts val="1575"/>
              </a:lnSpc>
            </a:pPr>
            <a:r>
              <a:rPr lang="en-US" sz="1100" b="0" spc="12" kern="0" dirty="0">
                <a:solidFill>
                  <a:srgbClr val="000000"/>
                </a:solidFill>
                <a:latin typeface="Inter" pitchFamily="34" charset="0"/>
                <a:ea typeface="Inter" pitchFamily="34" charset="-122"/>
                <a:cs typeface="Inter" pitchFamily="34" charset="-120"/>
              </a:rPr>
              <a:t> by </a:t>
            </a:r>
            <a:pPr algn="l">
              <a:lnSpc>
                <a:spcPts val="1575"/>
              </a:lnSpc>
            </a:pPr>
            <a:r>
              <a:rPr lang="en-US" sz="1100" b="0" spc="12" kern="0" dirty="0">
                <a:solidFill>
                  <a:srgbClr val="000000"/>
                </a:solidFill>
                <a:latin typeface="Inter" pitchFamily="34" charset="0"/>
                <a:ea typeface="Inter" pitchFamily="34" charset="-122"/>
                <a:cs typeface="Inter" pitchFamily="34" charset="-120"/>
              </a:rPr>
              <a:t>Zhang, X., &amp; Li, J.</a:t>
            </a:r>
            <a:endParaRPr lang="en-US" sz="1050" dirty="0"/>
          </a:p>
          <a:p>
            <a:pPr algn="l">
              <a:lnSpc>
                <a:spcPts val="1575"/>
              </a:lnSpc>
            </a:pPr>
            <a:endParaRPr lang="en-US" sz="1050" dirty="0"/>
          </a:p>
        </p:txBody>
      </p:sp>
      <p:sp>
        <p:nvSpPr>
          <p:cNvPr id="8" name="Text 5"/>
          <p:cNvSpPr/>
          <p:nvPr/>
        </p:nvSpPr>
        <p:spPr>
          <a:xfrm>
            <a:off x="426761" y="1061463"/>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234876"/>
            <a:ext cx="8191441" cy="12001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This paper discusses Docker, a technology that offers lightweight and nimble Linux containers as an alternative to traditional virtual machines. Docker solves the problem of "dependency hell" by packaging applications and their dependencies in isolated containers based on LXC technology. These containers are portable and can be easily deployed across different environments.</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398410" y="2227995"/>
            <a:ext cx="1032689" cy="128587"/>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426761" y="3143213"/>
            <a:ext cx="8199716"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02017" y="2431109"/>
            <a:ext cx="8240972"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document highlights the ease of creating new Docker images by layering on top of existing ones, and it mentions the growing adoption of Docker in the Linux community and its progress towards becoming production-ready, with Red Hat announcing support for Docker in their Red Hat Enterprise Linux 7.</a:t>
            </a:r>
            <a:endParaRPr lang="en-US" sz="1050" dirty="0"/>
          </a:p>
        </p:txBody>
      </p:sp>
      <p:sp>
        <p:nvSpPr>
          <p:cNvPr id="13" name="Text 10"/>
          <p:cNvSpPr/>
          <p:nvPr/>
        </p:nvSpPr>
        <p:spPr>
          <a:xfrm>
            <a:off x="402017" y="3297071"/>
            <a:ext cx="8240970" cy="2000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Overall, Docker is shown to be a valuable tool for assembling and sharing applications in cloud computing environments.</a:t>
            </a: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624727"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Paper-12</a:t>
            </a:r>
            <a:endParaRPr lang="en-US" sz="3000" dirty="0"/>
          </a:p>
          <a:p>
            <a:pPr algn="l">
              <a:lnSpc>
                <a:spcPts val="3300"/>
              </a:lnSpc>
            </a:pPr>
            <a:endParaRPr lang="en-US" sz="3000" dirty="0"/>
          </a:p>
        </p:txBody>
      </p:sp>
      <p:sp>
        <p:nvSpPr>
          <p:cNvPr id="6" name="Text 3"/>
          <p:cNvSpPr/>
          <p:nvPr/>
        </p:nvSpPr>
        <p:spPr>
          <a:xfrm>
            <a:off x="399646"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02017" y="636393"/>
            <a:ext cx="819144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title of the paper is "End to End Automation On Cloud with Build Pipeline: The case for DevOps in Insurance Industry Continuous Integration, Continuous Testing, and Continuous Delivery" by Mitesh Soni, published in 2014 ,</a:t>
            </a:r>
            <a:endParaRPr lang="en-US" sz="1050" dirty="0"/>
          </a:p>
          <a:p>
            <a:pPr algn="l">
              <a:lnSpc>
                <a:spcPts val="1575"/>
              </a:lnSpc>
            </a:pPr>
            <a:endParaRPr lang="en-US" sz="1050" dirty="0"/>
          </a:p>
        </p:txBody>
      </p:sp>
      <p:sp>
        <p:nvSpPr>
          <p:cNvPr id="8" name="Text 5"/>
          <p:cNvSpPr/>
          <p:nvPr/>
        </p:nvSpPr>
        <p:spPr>
          <a:xfrm>
            <a:off x="426761" y="1061463"/>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234876"/>
            <a:ext cx="8190904" cy="10001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presents a proof of concept for designing an effective framework for continuous integration, continuous testing, and continuous delivery to automate the source code compilation, code analysis, test execution, packaging, infrastructure provisioning, deployment, and notifications using build pipeline concept ,</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398410" y="1905325"/>
            <a:ext cx="1032689"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444687" y="2569577"/>
            <a:ext cx="8199715"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19943" y="2036734"/>
            <a:ext cx="8240970" cy="4000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objective of the paper is to showcase the benefits of end-to-end automation in application delivery lifecycle using a combination of DevOps culture and cloud environment ,</a:t>
            </a:r>
            <a:endParaRPr lang="en-US" sz="1050" dirty="0"/>
          </a:p>
        </p:txBody>
      </p:sp>
      <p:sp>
        <p:nvSpPr>
          <p:cNvPr id="13" name="Text 10"/>
          <p:cNvSpPr/>
          <p:nvPr/>
        </p:nvSpPr>
        <p:spPr>
          <a:xfrm>
            <a:off x="437869" y="2723435"/>
            <a:ext cx="8240970" cy="4000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implemented proof of concept showcases various benefits of end-to-end automation in application delivery lifecycle using a combination of DevOps culture and cloud environment .</a:t>
            </a: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779234f-f992-4cf0-9302-095cf5e12146?pitch-bytes=68792&amp;pitch-content-type=image%2Fpng">    </p:cNvPr>
          <p:cNvPicPr>
            <a:picLocks noChangeAspect="1"/>
          </p:cNvPicPr>
          <p:nvPr/>
        </p:nvPicPr>
        <p:blipFill>
          <a:blip r:embed="rId1">
            <a:blur rad="300"/>
          </a:blip>
          <a:srcRect l="0" r="0" t="0" b="0"/>
          <a:stretch/>
        </p:blipFill>
        <p:spPr>
          <a:xfrm>
            <a:off x="-4762" y="0"/>
            <a:ext cx="9144000" cy="5143499"/>
          </a:xfrm>
          <a:prstGeom prst="rect">
            <a:avLst/>
          </a:prstGeom>
          <a:effectLst>
            <a:blur rad="381000" grow="1"/>
          </a:effectLst>
        </p:spPr>
      </p:pic>
      <p:sp>
        <p:nvSpPr>
          <p:cNvPr id="4" name="Text 0"/>
          <p:cNvSpPr/>
          <p:nvPr/>
        </p:nvSpPr>
        <p:spPr>
          <a:xfrm>
            <a:off x="5226201" y="1605833"/>
            <a:ext cx="3439835" cy="1535668"/>
          </a:xfrm>
          <a:prstGeom prst="rect">
            <a:avLst/>
          </a:prstGeom>
          <a:noFill/>
          <a:ln/>
        </p:spPr>
        <p:txBody>
          <a:bodyPr wrap="square" lIns="0" tIns="0" rIns="0" bIns="0" rtlCol="0" anchor="t"/>
          <a:lstStyle/>
          <a:p>
            <a:pPr algn="l">
              <a:lnSpc>
                <a:spcPts val="1099"/>
              </a:lnSpc>
            </a:pPr>
            <a:endParaRPr lang="en-US" sz="1350" dirty="0"/>
          </a:p>
          <a:p>
            <a:pPr algn="l">
              <a:lnSpc>
                <a:spcPts val="1099"/>
              </a:lnSpc>
            </a:pPr>
            <a:endParaRPr lang="en-US" sz="1350" dirty="0"/>
          </a:p>
          <a:p>
            <a:pPr algn="l">
              <a:lnSpc>
                <a:spcPts val="1099"/>
              </a:lnSpc>
            </a:pPr>
            <a:endParaRPr lang="en-US" sz="1350" dirty="0"/>
          </a:p>
          <a:p>
            <a:pPr algn="l">
              <a:lnSpc>
                <a:spcPts val="1099"/>
              </a:lnSpc>
            </a:pPr>
            <a:endParaRPr lang="en-US" sz="1350" dirty="0"/>
          </a:p>
          <a:p>
            <a:pPr algn="l">
              <a:lnSpc>
                <a:spcPts val="1466"/>
              </a:lnSpc>
            </a:pPr>
            <a:r>
              <a:rPr lang="en-US" sz="1800" b="1" dirty="0">
                <a:solidFill>
                  <a:srgbClr val="FFFFFF"/>
                </a:solidFill>
                <a:latin typeface="Agate" pitchFamily="34" charset="0"/>
                <a:ea typeface="Agate" pitchFamily="34" charset="-122"/>
                <a:cs typeface="Agate" pitchFamily="34" charset="-120"/>
              </a:rPr>
              <a:t>Saubhagya Chopra</a:t>
            </a:r>
            <a:endParaRPr lang="en-US" sz="1350" dirty="0"/>
          </a:p>
          <a:p>
            <a:pPr algn="l">
              <a:lnSpc>
                <a:spcPts val="1099"/>
              </a:lnSpc>
            </a:pPr>
            <a:endParaRPr lang="en-US" sz="1350" dirty="0"/>
          </a:p>
          <a:p>
            <a:pPr algn="l">
              <a:lnSpc>
                <a:spcPts val="1099"/>
              </a:lnSpc>
            </a:pPr>
            <a:endParaRPr lang="en-US" sz="1350" dirty="0"/>
          </a:p>
          <a:p>
            <a:pPr algn="l">
              <a:lnSpc>
                <a:spcPts val="1466"/>
              </a:lnSpc>
            </a:pPr>
            <a:r>
              <a:rPr lang="en-US" sz="1800" b="1" dirty="0">
                <a:solidFill>
                  <a:srgbClr val="FFFFFF"/>
                </a:solidFill>
                <a:latin typeface="Agate" pitchFamily="34" charset="0"/>
                <a:ea typeface="Agate" pitchFamily="34" charset="-122"/>
                <a:cs typeface="Agate" pitchFamily="34" charset="-120"/>
              </a:rPr>
              <a:t>Ganpathi Natarajan</a:t>
            </a:r>
            <a:endParaRPr lang="en-US" sz="1350" dirty="0"/>
          </a:p>
          <a:p>
            <a:pPr algn="l">
              <a:lnSpc>
                <a:spcPts val="1099"/>
              </a:lnSpc>
            </a:pPr>
            <a:endParaRPr lang="en-US" sz="1350" dirty="0"/>
          </a:p>
        </p:txBody>
      </p:sp>
      <p:sp>
        <p:nvSpPr>
          <p:cNvPr id="5" name="Text 1"/>
          <p:cNvSpPr/>
          <p:nvPr/>
        </p:nvSpPr>
        <p:spPr>
          <a:xfrm>
            <a:off x="2240627" y="1722055"/>
            <a:ext cx="4416266" cy="1264920"/>
          </a:xfrm>
          <a:prstGeom prst="rect">
            <a:avLst/>
          </a:prstGeom>
          <a:noFill/>
          <a:ln/>
        </p:spPr>
        <p:txBody>
          <a:bodyPr wrap="square" lIns="0" tIns="0" rIns="0" bIns="0" rtlCol="0" anchor="t"/>
          <a:lstStyle/>
          <a:p>
            <a:pPr algn="l">
              <a:lnSpc>
                <a:spcPts val="1864"/>
              </a:lnSpc>
            </a:pPr>
            <a:r>
              <a:rPr lang="en-US" sz="2400" b="1" dirty="0">
                <a:solidFill>
                  <a:srgbClr val="FFFFFF"/>
                </a:solidFill>
                <a:latin typeface="Arimo" pitchFamily="34" charset="0"/>
                <a:ea typeface="Arimo" pitchFamily="34" charset="-122"/>
                <a:cs typeface="Arimo" pitchFamily="34" charset="-120"/>
              </a:rPr>
              <a:t>                </a:t>
            </a:r>
            <a:pPr algn="l">
              <a:lnSpc>
                <a:spcPts val="1864"/>
              </a:lnSpc>
            </a:pPr>
            <a:r>
              <a:rPr lang="en-US" sz="2400" b="1" dirty="0">
                <a:solidFill>
                  <a:srgbClr val="000000"/>
                </a:solidFill>
                <a:latin typeface="Agate" pitchFamily="34" charset="0"/>
                <a:ea typeface="Agate" pitchFamily="34" charset="-122"/>
                <a:cs typeface="Agate" pitchFamily="34" charset="-120"/>
              </a:rPr>
              <a:t>Team Members:</a:t>
            </a:r>
            <a:endParaRPr lang="en-US" sz="1350" dirty="0"/>
          </a:p>
          <a:p>
            <a:pPr algn="l">
              <a:lnSpc>
                <a:spcPts val="1049"/>
              </a:lnSpc>
            </a:pPr>
            <a:endParaRPr lang="en-US" sz="1350" dirty="0"/>
          </a:p>
          <a:p>
            <a:pPr algn="l">
              <a:lnSpc>
                <a:spcPts val="1398"/>
              </a:lnSpc>
            </a:pPr>
            <a:r>
              <a:rPr lang="en-US" sz="1800" b="1" dirty="0">
                <a:solidFill>
                  <a:srgbClr val="FFFFFF"/>
                </a:solidFill>
                <a:latin typeface="Agate" pitchFamily="34" charset="0"/>
                <a:ea typeface="Agate" pitchFamily="34" charset="-122"/>
                <a:cs typeface="Agate" pitchFamily="34" charset="-120"/>
              </a:rPr>
              <a:t>Venkatesh NP</a:t>
            </a:r>
            <a:endParaRPr lang="en-US" sz="1350" dirty="0"/>
          </a:p>
          <a:p>
            <a:pPr algn="l">
              <a:lnSpc>
                <a:spcPts val="1049"/>
              </a:lnSpc>
            </a:pPr>
            <a:endParaRPr lang="en-US" sz="1350" dirty="0"/>
          </a:p>
          <a:p>
            <a:pPr algn="l">
              <a:lnSpc>
                <a:spcPts val="1049"/>
              </a:lnSpc>
            </a:pPr>
            <a:endParaRPr lang="en-US" sz="1350" dirty="0"/>
          </a:p>
          <a:p>
            <a:pPr algn="l">
              <a:lnSpc>
                <a:spcPts val="1398"/>
              </a:lnSpc>
            </a:pPr>
            <a:r>
              <a:rPr lang="en-US" sz="1800" b="1" dirty="0">
                <a:solidFill>
                  <a:srgbClr val="FFFFFF"/>
                </a:solidFill>
                <a:latin typeface="Agate" pitchFamily="34" charset="0"/>
                <a:ea typeface="Agate" pitchFamily="34" charset="-122"/>
                <a:cs typeface="Agate" pitchFamily="34" charset="-120"/>
              </a:rPr>
              <a:t>Abhishree Verma    </a:t>
            </a:r>
            <a:pPr algn="l">
              <a:lnSpc>
                <a:spcPts val="1398"/>
              </a:lnSpc>
            </a:pPr>
            <a:r>
              <a:rPr lang="en-US" sz="1800" b="1" dirty="0">
                <a:solidFill>
                  <a:srgbClr val="000000"/>
                </a:solidFill>
                <a:latin typeface="Arimo" pitchFamily="34" charset="0"/>
                <a:ea typeface="Arimo" pitchFamily="34" charset="-122"/>
                <a:cs typeface="Arimo" pitchFamily="34" charset="-120"/>
              </a:rPr>
              <a:t>      </a:t>
            </a:r>
            <a:endParaRPr lang="en-US" sz="1350" dirty="0"/>
          </a:p>
          <a:p>
            <a:pPr algn="l">
              <a:lnSpc>
                <a:spcPts val="1049"/>
              </a:lnSpc>
            </a:pPr>
            <a:endParaRPr lang="en-US" sz="1350" dirty="0"/>
          </a:p>
          <a:p>
            <a:pPr algn="l">
              <a:lnSpc>
                <a:spcPts val="1049"/>
              </a:lnSpc>
            </a:pPr>
            <a:endParaRPr lang="en-US" sz="1350" dirty="0"/>
          </a:p>
        </p:txBody>
      </p:sp>
      <p:pic>
        <p:nvPicPr>
          <p:cNvPr id="6" name="Image 1" descr="https://pitch-assets-ccb95893-de3f-4266-973c-20049231b248.s3.eu-west-1.amazonaws.com/0c38be12-40e5-4835-8eb2-4ef6760e45a5?pitch-bytes=87172&amp;pitch-content-type=image%2Fpng">    </p:cNvPr>
          <p:cNvPicPr>
            <a:picLocks noChangeAspect="1"/>
          </p:cNvPicPr>
          <p:nvPr/>
        </p:nvPicPr>
        <p:blipFill>
          <a:blip r:embed="rId2"/>
          <a:srcRect l="0" r="0" t="0" b="0"/>
          <a:stretch/>
        </p:blipFill>
        <p:spPr>
          <a:xfrm>
            <a:off x="3661799" y="81733"/>
            <a:ext cx="1828800" cy="1444929"/>
          </a:xfrm>
          <a:prstGeom prst="rect">
            <a:avLst/>
          </a:prstGeom>
        </p:spPr>
      </p:pic>
      <p:pic>
        <p:nvPicPr>
          <p:cNvPr id="7" name="Image 2" descr="https://pitch-assets-ccb95893-de3f-4266-973c-20049231b248.s3.eu-west-1.amazonaws.com/4708cc54-e5c5-4caf-a4ec-d97cdaf9b4df?pitch-bytes=2053&amp;pitch-content-type=image%2Fpng">    </p:cNvPr>
          <p:cNvPicPr>
            <a:picLocks noChangeAspect="1"/>
          </p:cNvPicPr>
          <p:nvPr/>
        </p:nvPicPr>
        <p:blipFill>
          <a:blip r:embed="rId3"/>
          <a:srcRect l="0" r="0" t="0" b="0"/>
          <a:stretch/>
        </p:blipFill>
        <p:spPr>
          <a:xfrm>
            <a:off x="102697" y="4834359"/>
            <a:ext cx="385763" cy="171611"/>
          </a:xfrm>
          <a:prstGeom prst="rect">
            <a:avLst/>
          </a:prstGeom>
        </p:spPr>
      </p:pic>
      <p:sp>
        <p:nvSpPr>
          <p:cNvPr id="8" name="Text 2"/>
          <p:cNvSpPr/>
          <p:nvPr/>
        </p:nvSpPr>
        <p:spPr>
          <a:xfrm>
            <a:off x="476250" y="412535"/>
            <a:ext cx="126325" cy="2045970"/>
          </a:xfrm>
          <a:prstGeom prst="rect">
            <a:avLst/>
          </a:prstGeom>
          <a:noFill/>
          <a:ln/>
        </p:spPr>
        <p:txBody>
          <a:bodyPr wrap="none" lIns="0" tIns="0" rIns="0" bIns="0" rtlCol="0" anchor="t">
            <a:spAutoFit/>
          </a:bodyPr>
          <a:lstStyle/>
          <a:p>
            <a:pPr algn="l"/>
            <a:endParaRPr lang="en-US" sz="4400" dirty="0"/>
          </a:p>
          <a:p>
            <a:pPr algn="l"/>
            <a:endParaRPr lang="en-US" sz="4400" dirty="0"/>
          </a:p>
          <a:p>
            <a:pPr algn="l"/>
            <a:endParaRPr lang="en-US" sz="4400" dirty="0"/>
          </a:p>
        </p:txBody>
      </p:sp>
      <p:sp>
        <p:nvSpPr>
          <p:cNvPr id="9" name="Text 3"/>
          <p:cNvSpPr/>
          <p:nvPr/>
        </p:nvSpPr>
        <p:spPr>
          <a:xfrm>
            <a:off x="476250" y="412680"/>
            <a:ext cx="40243" cy="1303020"/>
          </a:xfrm>
          <a:prstGeom prst="rect">
            <a:avLst/>
          </a:prstGeom>
          <a:noFill/>
          <a:ln/>
        </p:spPr>
        <p:txBody>
          <a:bodyPr wrap="none" lIns="0" tIns="0" rIns="0" bIns="0" rtlCol="0" anchor="t">
            <a:spAutoFit/>
          </a:bodyPr>
          <a:lstStyle/>
          <a:p>
            <a:pPr algn="l"/>
            <a:endParaRPr lang="en-US" sz="1400" dirty="0"/>
          </a:p>
          <a:p>
            <a:pPr algn="l"/>
            <a:endParaRPr lang="en-US" sz="1400" dirty="0"/>
          </a:p>
          <a:p>
            <a:pPr algn="l"/>
            <a:endParaRPr lang="en-US" sz="1400" dirty="0"/>
          </a:p>
          <a:p>
            <a:pPr algn="l"/>
            <a:endParaRPr lang="en-US" sz="1400" dirty="0"/>
          </a:p>
          <a:p>
            <a:pPr algn="l"/>
            <a:endParaRPr lang="en-US" sz="1400" dirty="0"/>
          </a:p>
          <a:p>
            <a:pPr algn="l"/>
            <a:endParaRPr lang="en-US" sz="1400" dirty="0"/>
          </a:p>
        </p:txBody>
      </p:sp>
      <p:pic>
        <p:nvPicPr>
          <p:cNvPr id="10"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11852" y="1658"/>
            <a:ext cx="1635978"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Paper-13</a:t>
            </a:r>
            <a:endParaRPr lang="en-US" sz="3000" dirty="0"/>
          </a:p>
          <a:p>
            <a:pPr algn="l">
              <a:lnSpc>
                <a:spcPts val="3300"/>
              </a:lnSpc>
            </a:pPr>
            <a:endParaRPr lang="en-US" sz="3000" dirty="0"/>
          </a:p>
        </p:txBody>
      </p:sp>
      <p:sp>
        <p:nvSpPr>
          <p:cNvPr id="6" name="Text 3"/>
          <p:cNvSpPr/>
          <p:nvPr/>
        </p:nvSpPr>
        <p:spPr>
          <a:xfrm>
            <a:off x="399646"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02017" y="636393"/>
            <a:ext cx="819144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title of the paper is "Survey of Automation Practices in Model-Driven Development and Operations" authored by Christophe Ponsard and Valery Ramon, published in 2022 ,</a:t>
            </a:r>
            <a:endParaRPr lang="en-US" sz="1050" dirty="0"/>
          </a:p>
          <a:p>
            <a:pPr algn="l">
              <a:lnSpc>
                <a:spcPts val="1575"/>
              </a:lnSpc>
            </a:pPr>
            <a:endParaRPr lang="en-US" sz="1050" dirty="0"/>
          </a:p>
        </p:txBody>
      </p:sp>
      <p:sp>
        <p:nvSpPr>
          <p:cNvPr id="8" name="Text 5"/>
          <p:cNvSpPr/>
          <p:nvPr/>
        </p:nvSpPr>
        <p:spPr>
          <a:xfrm>
            <a:off x="426761" y="1061463"/>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05228" y="1234876"/>
            <a:ext cx="8190905" cy="10001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involved gathering and analyzing case studies from the authors' experience and the literature, covering a variety of domains and requirements. The approach was not exhaustive and did not follow a systematic mapping survey, but rather focused on specific DevOps support for Model-Driven Development (MDD) and the use of bots .</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398410" y="1905325"/>
            <a:ext cx="1032689"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477211" y="2634624"/>
            <a:ext cx="8199715"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19943" y="2036734"/>
            <a:ext cx="824097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aimed to survey automation needs and practices for Model-Driven Development (MDD) using a DevOps approach, with a focus on specific automation related to MDD and the use of bots. It also highlighted key challenges and identified future research directions in this area .</a:t>
            </a:r>
            <a:endParaRPr lang="en-US" sz="1050" dirty="0"/>
          </a:p>
        </p:txBody>
      </p:sp>
      <p:sp>
        <p:nvSpPr>
          <p:cNvPr id="13" name="Text 10"/>
          <p:cNvSpPr/>
          <p:nvPr/>
        </p:nvSpPr>
        <p:spPr>
          <a:xfrm>
            <a:off x="448710" y="2831848"/>
            <a:ext cx="824097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identified a number of automation tasks specific to MDD, including model analysis and transformation, and classified them according to a typical DevOps lifecycle. The survey also revealed that most reported automation activities relate to the Dev phase, with few activities reported in Ops .</a:t>
            </a: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11852" y="1658"/>
            <a:ext cx="1643003"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Paper-14</a:t>
            </a:r>
            <a:endParaRPr lang="en-US" sz="3000" dirty="0"/>
          </a:p>
          <a:p>
            <a:pPr algn="l">
              <a:lnSpc>
                <a:spcPts val="3300"/>
              </a:lnSpc>
            </a:pPr>
            <a:endParaRPr lang="en-US" sz="3000" dirty="0"/>
          </a:p>
        </p:txBody>
      </p:sp>
      <p:sp>
        <p:nvSpPr>
          <p:cNvPr id="6" name="Text 3"/>
          <p:cNvSpPr/>
          <p:nvPr/>
        </p:nvSpPr>
        <p:spPr>
          <a:xfrm>
            <a:off x="399646"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02017" y="636393"/>
            <a:ext cx="8191441" cy="80010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title of the paper is "Revolutionizing Cloud Infrastructure Management: Streamlined Provisioning and Monitoring with Automated Tools and User-Friendly Frontend Interface" and the authors are Shreyas Kamath, Manohara Pai M.M, Shankar Vignesh, and Darshan G. The year of publication is not mentioned in the PDF file.</a:t>
            </a:r>
            <a:endParaRPr lang="en-US" sz="1050" dirty="0"/>
          </a:p>
          <a:p>
            <a:pPr algn="l">
              <a:lnSpc>
                <a:spcPts val="1575"/>
              </a:lnSpc>
            </a:pPr>
            <a:endParaRPr lang="en-US" sz="1050" dirty="0"/>
          </a:p>
        </p:txBody>
      </p:sp>
      <p:sp>
        <p:nvSpPr>
          <p:cNvPr id="8" name="Text 5"/>
          <p:cNvSpPr/>
          <p:nvPr/>
        </p:nvSpPr>
        <p:spPr>
          <a:xfrm>
            <a:off x="426761" y="1437911"/>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23154" y="1700955"/>
            <a:ext cx="8190905" cy="10001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involves the use of Infrastructure as Code (IaC) with GitHub Actions to automate the creation, deployment, and retirement of cloud infrastructure. The paper also proposes a simple software solution with a frontend interface and dashboard built on top of Grafana API to streamline the process of provisioning and monitoring cloud resources.</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70114" y="2443109"/>
            <a:ext cx="1032689" cy="128587"/>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498466" y="3358326"/>
            <a:ext cx="8199715"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55795" y="2574518"/>
            <a:ext cx="8240971"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obervation of the paper is to demonstrate the feasibility of designing an effective framework for continuous integration, testing, and delivery of cloud resource provisioning. It aims to showcase the use of automated tools and a user-friendly frontend interface to streamline the process of provisioning and monitoring cloud infrastructure.</a:t>
            </a:r>
            <a:endParaRPr lang="en-US" sz="1050" dirty="0"/>
          </a:p>
        </p:txBody>
      </p:sp>
      <p:sp>
        <p:nvSpPr>
          <p:cNvPr id="13" name="Text 10"/>
          <p:cNvSpPr/>
          <p:nvPr/>
        </p:nvSpPr>
        <p:spPr>
          <a:xfrm>
            <a:off x="491647" y="3709372"/>
            <a:ext cx="8240971"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presents a software solution that utilizes GitHub Actions in the CI/CD pipeline to speed up the process of provisioning cloud infrastructure through a simple frontend. Additionally, it demonstrates the tracking of resource utilization of provisioned resources through a dashboard, facilitating quick delivery of cloud infrastructure.</a:t>
            </a: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393926" y="1658"/>
            <a:ext cx="1630323" cy="83820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Paper-15</a:t>
            </a:r>
            <a:endParaRPr lang="en-US" sz="3000" dirty="0"/>
          </a:p>
          <a:p>
            <a:pPr algn="l">
              <a:lnSpc>
                <a:spcPts val="3300"/>
              </a:lnSpc>
            </a:pPr>
            <a:endParaRPr lang="en-US" sz="3000" dirty="0"/>
          </a:p>
        </p:txBody>
      </p:sp>
      <p:sp>
        <p:nvSpPr>
          <p:cNvPr id="6" name="Text 3"/>
          <p:cNvSpPr/>
          <p:nvPr/>
        </p:nvSpPr>
        <p:spPr>
          <a:xfrm>
            <a:off x="399646" y="477106"/>
            <a:ext cx="1381244" cy="385762"/>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02017" y="636393"/>
            <a:ext cx="8191440" cy="6000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is titled "The Collaboration of DevOps Automation and SOA to Accelerate Software Development Culture" and is written by Fakhri Nurullah, Gunawan Wang, Emil Robert Kaburuan, and Ahmad Nurul Fajar in 2018.</a:t>
            </a:r>
            <a:endParaRPr lang="en-US" sz="1050" dirty="0"/>
          </a:p>
          <a:p>
            <a:pPr algn="l">
              <a:lnSpc>
                <a:spcPts val="1575"/>
              </a:lnSpc>
            </a:pPr>
            <a:endParaRPr lang="en-US" sz="1050" dirty="0"/>
          </a:p>
        </p:txBody>
      </p:sp>
      <p:sp>
        <p:nvSpPr>
          <p:cNvPr id="8" name="Text 5"/>
          <p:cNvSpPr/>
          <p:nvPr/>
        </p:nvSpPr>
        <p:spPr>
          <a:xfrm>
            <a:off x="390909" y="1240724"/>
            <a:ext cx="1015425"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387302" y="1503768"/>
            <a:ext cx="8190905" cy="140017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authors employed a research methodology that involved interviewing several stakeholders from the IT team to understand the dynamics of the transformation of application production within the corporate environment. The results of these interviews were documented, analyzed, and evaluated to obtain a comparison of the old system with proposed new solutions. Additionally, the paper presents a theoretical framework for building software development culture, emphasizing the role of SOA in communicating business processes and user functions in running business operations ,</a:t>
            </a:r>
            <a:endParaRPr lang="en-US" sz="1050" dirty="0"/>
          </a:p>
          <a:p>
            <a:pPr algn="l">
              <a:lnSpc>
                <a:spcPts val="1575"/>
              </a:lnSpc>
            </a:pPr>
            <a:endParaRPr lang="en-US" sz="1050" dirty="0"/>
          </a:p>
          <a:p>
            <a:pPr algn="l">
              <a:lnSpc>
                <a:spcPts val="1575"/>
              </a:lnSpc>
            </a:pPr>
            <a:endParaRPr lang="en-US" sz="1050" dirty="0"/>
          </a:p>
        </p:txBody>
      </p:sp>
      <p:sp>
        <p:nvSpPr>
          <p:cNvPr id="10" name="Text 7"/>
          <p:cNvSpPr/>
          <p:nvPr/>
        </p:nvSpPr>
        <p:spPr>
          <a:xfrm>
            <a:off x="420625" y="2484350"/>
            <a:ext cx="1032689" cy="128587"/>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OBSDERVATION:</a:t>
            </a:r>
            <a:endParaRPr lang="en-US" sz="675" dirty="0"/>
          </a:p>
        </p:txBody>
      </p:sp>
      <p:sp>
        <p:nvSpPr>
          <p:cNvPr id="11" name="Text 8"/>
          <p:cNvSpPr/>
          <p:nvPr/>
        </p:nvSpPr>
        <p:spPr>
          <a:xfrm>
            <a:off x="390909" y="3609292"/>
            <a:ext cx="8199715" cy="514350"/>
          </a:xfrm>
          <a:prstGeom prst="rect">
            <a:avLst/>
          </a:prstGeom>
          <a:noFill/>
          <a:ln/>
        </p:spPr>
        <p:txBody>
          <a:bodyPr wrap="square" lIns="0" tIns="0" rIns="0" bIns="0" rtlCol="0" anchor="t"/>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a:p>
            <a:pPr algn="l">
              <a:lnSpc>
                <a:spcPts val="1013"/>
              </a:lnSpc>
            </a:pPr>
            <a:r>
              <a:rPr lang="en-US" sz="700" b="1" spc="360" kern="0" dirty="0">
                <a:solidFill>
                  <a:srgbClr val="000000"/>
                </a:solidFill>
                <a:latin typeface="Inter" pitchFamily="34" charset="0"/>
                <a:ea typeface="Inter" pitchFamily="34" charset="-122"/>
                <a:cs typeface="Inter" pitchFamily="34" charset="-120"/>
              </a:rPr>
              <a:t>​</a:t>
            </a:r>
            <a:endParaRPr lang="en-US" sz="675" dirty="0"/>
          </a:p>
          <a:p>
            <a:pPr algn="l">
              <a:lnSpc>
                <a:spcPts val="1013"/>
              </a:lnSpc>
            </a:pPr>
            <a:endParaRPr lang="en-US" sz="675" dirty="0"/>
          </a:p>
          <a:p>
            <a:pPr algn="l">
              <a:lnSpc>
                <a:spcPts val="1013"/>
              </a:lnSpc>
            </a:pPr>
            <a:r>
              <a:rPr lang="en-US" sz="700" b="1" spc="360" kern="0" dirty="0">
                <a:solidFill>
                  <a:srgbClr val="A84DF9"/>
                </a:solidFill>
                <a:latin typeface="Inter" pitchFamily="34" charset="0"/>
                <a:ea typeface="Inter" pitchFamily="34" charset="-122"/>
                <a:cs typeface="Inter" pitchFamily="34" charset="-120"/>
              </a:rPr>
              <a:t>​</a:t>
            </a:r>
            <a:endParaRPr lang="en-US" sz="675" dirty="0"/>
          </a:p>
        </p:txBody>
      </p:sp>
      <p:sp>
        <p:nvSpPr>
          <p:cNvPr id="12" name="Text 9"/>
          <p:cNvSpPr/>
          <p:nvPr/>
        </p:nvSpPr>
        <p:spPr>
          <a:xfrm>
            <a:off x="419943" y="2610370"/>
            <a:ext cx="8240970" cy="1000125"/>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discusses the challenges encountered in traditional software development methodologies, such as the waterfall model, including the inability to make changes until after the application product is launched . It also highlights the interruptions in communication procedures and the slow application delivery and feedback acceptance, which impact the company's business processes and competitiveness,. The authors propose a collaborative and communicative model as a new software development culture to accelerate enterprise 2.0 constructive ,</a:t>
            </a:r>
            <a:endParaRPr lang="en-US" sz="1050" dirty="0"/>
          </a:p>
        </p:txBody>
      </p:sp>
      <p:sp>
        <p:nvSpPr>
          <p:cNvPr id="13" name="Text 10"/>
          <p:cNvSpPr/>
          <p:nvPr/>
        </p:nvSpPr>
        <p:spPr>
          <a:xfrm>
            <a:off x="402017" y="3870707"/>
            <a:ext cx="8240970" cy="400050"/>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implementation of the proposed model demonstrated the potential to accelerate the application release process and improve service delivery to clients in the tourism industry.</a:t>
            </a:r>
            <a:endParaRPr lang="en-US" sz="1050"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316200" y="284343"/>
          <a:ext cx="8351201" cy="3949726"/>
        </p:xfrm>
        <a:graphic>
          <a:graphicData uri="http://schemas.openxmlformats.org/drawingml/2006/table">
            <a:tbl>
              <a:tblPr/>
              <a:tblGrid>
                <a:gridCol w="651744"/>
                <a:gridCol w="1563064"/>
                <a:gridCol w="1923154"/>
                <a:gridCol w="2455529"/>
                <a:gridCol w="1700658"/>
              </a:tblGrid>
              <a:tr h="395585">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756637">
                <a:tc>
                  <a:txBody>
                    <a:bodyPr/>
                    <a:lstStyle/>
                    <a:p>
                      <a:pPr algn="ctr"/>
                      <a:r>
                        <a:rPr lang="en-US" sz="1000" b="1" dirty="0">
                          <a:solidFill>
                            <a:srgbClr val="000000"/>
                          </a:solidFill>
                          <a:latin typeface="Inter" pitchFamily="34" charset="0"/>
                          <a:ea typeface="Inter" pitchFamily="34" charset="-122"/>
                          <a:cs typeface="Inter" pitchFamily="34" charset="-120"/>
                        </a:rPr>
                        <a:t>1</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0" dirty="0">
                          <a:solidFill>
                            <a:srgbClr val="000000"/>
                          </a:solidFill>
                          <a:latin typeface="Inter" pitchFamily="34" charset="0"/>
                          <a:ea typeface="Inter" pitchFamily="34" charset="-122"/>
                          <a:cs typeface="Inter" pitchFamily="34" charset="-120"/>
                        </a:rPr>
                        <a:t>"A Cloud Automation Platform for Flexibility in Applications and Resources Provisioning"</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challenges faced by cloud technologies, particularly in the decoupling of application-level and infrastructure-level in both the development and runtime phases, leading to poor Quality of Service (QoS) in cloud services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authors address the challenges faced by cloud technologies, particularly in the decoupling of application-level and infrastructure-level, and propose an ALM Automation Platform over CHEF framework to manage services virtualization for Public Administration. Additionally, they discuss the implementation of a commercial private cloud solution to build separate and autonomous virtual data centers for different domains of Public Administration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does not explicitly mention specific results or outcomes. However, it presents the ALM Automation Platform as a solution to provide speed and flexibility to teams involved in developing and managing cloud software, based on open source tools and automation to manage applications' lifecycle.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756637">
                <a:tc>
                  <a:txBody>
                    <a:bodyPr/>
                    <a:lstStyle/>
                    <a:p>
                      <a:pPr algn="ctr"/>
                      <a:r>
                        <a:rPr lang="en-US" sz="1000" b="1" dirty="0">
                          <a:solidFill>
                            <a:srgbClr val="000000"/>
                          </a:solidFill>
                          <a:latin typeface="Inter" pitchFamily="34" charset="0"/>
                          <a:ea typeface="Inter" pitchFamily="34" charset="-122"/>
                          <a:cs typeface="Inter" pitchFamily="34" charset="-120"/>
                        </a:rPr>
                        <a:t>2</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dirty="0">
                          <a:solidFill>
                            <a:srgbClr val="000000"/>
                          </a:solidFill>
                          <a:latin typeface="Inter" pitchFamily="34" charset="0"/>
                          <a:ea typeface="Inter" pitchFamily="34" charset="-122"/>
                          <a:cs typeface="Inter" pitchFamily="34" charset="-120"/>
                        </a:rPr>
                        <a:t>"A System for Application Deployment Automation on Cloud Environment"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problem of automated provisioning and deployment of applications in cloud environments, focusing on reducing costs and time associated with managing and maintaining applications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approach the problem by examining different deployment methods for various types of application stacks on PaaS and IaaS solutions. They also focus on the challenges faced by operational teams in managing and deploying applications on different environments, and propose an automated deployment system for applications on various cloud environments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paper presents the evaluation and recommendations for deployment approaches based on the specific requirements of applications. It also discusses the challenges addressed by the 4CaaSt project for comprehensive management of applications and services in a PaaS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graphicFrame>
        <p:nvGraphicFramePr>
          <p:cNvPr id="25" name="Table 0"/>
          <p:cNvGraphicFramePr>
            <a:graphicFrameLocks noGrp="1"/>
          </p:cNvGraphicFramePr>
          <p:nvPr>
            <p:extLst>
              <p:ext uri="{D42A27DB-BD31-4B8C-83A1-F6EECF244321}">
                <p14:modId xmlns:p14="http://schemas.microsoft.com/office/powerpoint/2010/main" val="1579011935"/>
              </p:ext>
            </p:extLst>
          </p:nvPr>
        </p:nvGraphicFramePr>
        <p:xfrm>
          <a:off x="401154" y="284343"/>
          <a:ext cx="8351201" cy="3652562"/>
        </p:xfrm>
        <a:graphic>
          <a:graphicData uri="http://schemas.openxmlformats.org/drawingml/2006/table">
            <a:tbl>
              <a:tblPr/>
              <a:tblGrid>
                <a:gridCol w="651744"/>
                <a:gridCol w="1563064"/>
                <a:gridCol w="1923154"/>
                <a:gridCol w="2455529"/>
                <a:gridCol w="1700658"/>
              </a:tblGrid>
              <a:tr h="395585">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756637">
                <a:tc>
                  <a:txBody>
                    <a:bodyPr/>
                    <a:lstStyle/>
                    <a:p>
                      <a:pPr algn="ctr"/>
                      <a:r>
                        <a:rPr lang="en-US" sz="1000" b="1" dirty="0">
                          <a:solidFill>
                            <a:srgbClr val="000000"/>
                          </a:solidFill>
                          <a:latin typeface="Inter" pitchFamily="34" charset="0"/>
                          <a:ea typeface="Inter" pitchFamily="34" charset="-122"/>
                          <a:cs typeface="Inter" pitchFamily="34" charset="-120"/>
                        </a:rPr>
                        <a:t>3</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0" dirty="0">
                          <a:solidFill>
                            <a:srgbClr val="000000"/>
                          </a:solidFill>
                          <a:latin typeface="Inter" pitchFamily="34" charset="0"/>
                          <a:ea typeface="Inter" pitchFamily="34" charset="-122"/>
                          <a:cs typeface="Inter" pitchFamily="34" charset="-120"/>
                        </a:rPr>
                        <a:t>"Automation of Microservices Application Deployment Made Easy By Rundeck and Kubernetes"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challenges faced by cloud technologies, particularly in the decoupling of application-level and infrastructure-level in both the development and runtime phases, leading to poor Quality of Service (QoS) in cloud services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paper addresses the challenge of deploying a powerful, easy to scale, and flexible application to compete with the huge volume of applications managed on platforms like Google Play Store. It proposes microservices architecture and continuous deployment practices as solutions to improve the productivity of organizations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study concludes that Kubernetes, integrated with Rundeck, is the most efficient method for deploying microservices to achieve high availability and scalability. It also discusses the benefits of microservices architecture and continuous deployment practices in improving organizational productivity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756637">
                <a:tc>
                  <a:txBody>
                    <a:bodyPr/>
                    <a:lstStyle/>
                    <a:p>
                      <a:pPr algn="ctr"/>
                      <a:r>
                        <a:rPr lang="en-US" sz="1000" b="1" dirty="0">
                          <a:solidFill>
                            <a:srgbClr val="000000"/>
                          </a:solidFill>
                          <a:latin typeface="Inter" pitchFamily="34" charset="0"/>
                          <a:ea typeface="Inter" pitchFamily="34" charset="-122"/>
                          <a:cs typeface="Inter" pitchFamily="34" charset="-120"/>
                        </a:rPr>
                        <a:t>4</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"Automation Process of Telecommunication Networks Deployment in Microsoft Azure Cloud Technology"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need for efficient and automated deployment of telecommunication networks in Microsoft Azure Cloud, utilizing Infrastructure as Code (IaC) to improve system reliability and operational tasks.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propose a method of cloud system automation for network deployment using IaC and analyze the behavior of virtual machines within a deployed virtual network in terms of CPU utilization to demonstrate the benefits of using IaC in comparison with manual actions.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results include insights into CPU utilization and performance of different types of virtual machines within the deployed virtual network, demonstrating the feasibility and benefits of using Infrastructure as Code (IaC) for cloud system automation.</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401154" y="-1985802480000000"/>
          <a:ext cx="8351201" cy="4851255"/>
        </p:xfrm>
        <a:graphic>
          <a:graphicData uri="http://schemas.openxmlformats.org/drawingml/2006/table">
            <a:tbl>
              <a:tblPr/>
              <a:tblGrid>
                <a:gridCol w="651744"/>
                <a:gridCol w="1563064"/>
                <a:gridCol w="1923154"/>
                <a:gridCol w="2455529"/>
                <a:gridCol w="1700658"/>
              </a:tblGrid>
              <a:tr h="420950">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1015278">
                <a:tc>
                  <a:txBody>
                    <a:bodyPr/>
                    <a:lstStyle/>
                    <a:p>
                      <a:pPr algn="ctr"/>
                      <a:r>
                        <a:rPr lang="en-US" sz="1000" b="1" dirty="0">
                          <a:solidFill>
                            <a:srgbClr val="000000"/>
                          </a:solidFill>
                          <a:latin typeface="Inter" pitchFamily="34" charset="0"/>
                          <a:ea typeface="Inter" pitchFamily="34" charset="-122"/>
                          <a:cs typeface="Inter" pitchFamily="34" charset="-120"/>
                        </a:rPr>
                        <a:t>5</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0" dirty="0">
                          <a:solidFill>
                            <a:srgbClr val="000000"/>
                          </a:solidFill>
                          <a:latin typeface="Inter" pitchFamily="34" charset="0"/>
                          <a:ea typeface="Inter" pitchFamily="34" charset="-122"/>
                          <a:cs typeface="Inter" pitchFamily="34" charset="-120"/>
                        </a:rPr>
                        <a:t>"Continuous Integration And Continuous Deployment Pipeline Automation Using Jenkins Ansible."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challenge of saving time and reducing errors in integration and deployment processes for developing companies.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approach involves using Jenkins for continuous integration and Ansible for deployment automation to save time and improve efficiency in software development.</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result is an efficient and optimized way of building and hosting web applications, leading to faster development with better software quality.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906771">
                <a:tc>
                  <a:txBody>
                    <a:bodyPr/>
                    <a:lstStyle/>
                    <a:p>
                      <a:pPr algn="ctr"/>
                      <a:r>
                        <a:rPr lang="en-US" sz="1000" b="1" dirty="0">
                          <a:solidFill>
                            <a:srgbClr val="000000"/>
                          </a:solidFill>
                          <a:latin typeface="Inter" pitchFamily="34" charset="0"/>
                          <a:ea typeface="Inter" pitchFamily="34" charset="-122"/>
                          <a:cs typeface="Inter" pitchFamily="34" charset="-120"/>
                        </a:rPr>
                        <a:t>6</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"Automated Generation of Management Workflows for Applications Based on Deployment Models"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problem of automating the management of deployed applications, particularly for holistic management processes that affect multiple components deployed in different environments.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propose an approach to automatically generate executable management workflows based on the declarative deployment model of an application, significantly reducing the effort for automating holistic management processes.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practical feasibility of the approach was validated through a prototypical implementation based on the TOSCA standard and the OpenTOSCA ecosystem, along with the presentation of two case studies demonstrating practical management use cases.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990260">
                <a:tc>
                  <a:txBody>
                    <a:bodyPr/>
                    <a:lstStyle/>
                    <a:p>
                      <a:pPr algn="ctr"/>
                      <a:r>
                        <a:rPr lang="en-US" sz="1000" b="1" dirty="0">
                          <a:solidFill>
                            <a:srgbClr val="000000"/>
                          </a:solidFill>
                          <a:latin typeface="Inter" pitchFamily="34" charset="0"/>
                          <a:ea typeface="Inter" pitchFamily="34" charset="-122"/>
                          <a:cs typeface="Inter" pitchFamily="34" charset="-120"/>
                        </a:rPr>
                        <a:t>7</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dirty="0">
                          <a:solidFill>
                            <a:srgbClr val="000000"/>
                          </a:solidFill>
                          <a:latin typeface="Inter" pitchFamily="34" charset="0"/>
                          <a:ea typeface="Inter" pitchFamily="34" charset="-122"/>
                          <a:cs typeface="Inter" pitchFamily="34" charset="-120"/>
                        </a:rPr>
                        <a:t>"Self-Configured Workflow Platform for MapReduce Job Execution in Cloud Environment"</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manual configurations of Hadoop MapReduce framework parameters, which expose to human errors and lead to performance overhead and resource consumption penalties.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authors propose a self-configured workflow platform with a user-friendly collaborating environment that provides automated setups of the framework parameters to obtain ideal performance compared to the native deployment of Hadoop MapReduce.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results show that the execution times of the self-configured workflow platform are comparable to the native application when evaluated in experiments on a real Hadoop cloud-based cluster.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graphicFrame>
        <p:nvGraphicFramePr>
          <p:cNvPr id="27" name="Table 0"/>
          <p:cNvGraphicFramePr>
            <a:graphicFrameLocks noGrp="1"/>
          </p:cNvGraphicFramePr>
          <p:nvPr>
            <p:extLst>
              <p:ext uri="{D42A27DB-BD31-4B8C-83A1-F6EECF244321}">
                <p14:modId xmlns:p14="http://schemas.microsoft.com/office/powerpoint/2010/main" val="1579011935"/>
              </p:ext>
            </p:extLst>
          </p:nvPr>
        </p:nvGraphicFramePr>
        <p:xfrm>
          <a:off x="316200" y="47114"/>
          <a:ext cx="8350905" cy="5106846"/>
        </p:xfrm>
        <a:graphic>
          <a:graphicData uri="http://schemas.openxmlformats.org/drawingml/2006/table">
            <a:tbl>
              <a:tblPr/>
              <a:tblGrid>
                <a:gridCol w="659309"/>
                <a:gridCol w="1533870"/>
                <a:gridCol w="1997941"/>
                <a:gridCol w="2398335"/>
                <a:gridCol w="1704439"/>
              </a:tblGrid>
              <a:tr h="421005">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1758315">
                <a:tc>
                  <a:txBody>
                    <a:bodyPr/>
                    <a:lstStyle/>
                    <a:p>
                      <a:pPr algn="ctr"/>
                      <a:r>
                        <a:rPr lang="en-US" sz="1000" b="1" dirty="0">
                          <a:solidFill>
                            <a:srgbClr val="000000"/>
                          </a:solidFill>
                          <a:latin typeface="Inter" pitchFamily="34" charset="0"/>
                          <a:ea typeface="Inter" pitchFamily="34" charset="-122"/>
                          <a:cs typeface="Inter" pitchFamily="34" charset="-120"/>
                        </a:rPr>
                        <a:t>8</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"Revolutionizing Cloud Infrastructure Management: Streamlined Provisioning and Monitoring with Automated Tools and User-Friendly Frontend Interface"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challenges faced by large organizations in streamlining cloud infrastructure management and provisioning, particularly the lack of an end-to-end system for handling cloud infrastructure provisioning requests and maintaining transparency for users.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paper addresses the challenges faced by large organizations in streamlining cloud infrastructure management and provisioning, particularly the lack of an end-to-end system for handling cloud infrastructure provisioning requests and maintaining transparency for users.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result is an efficient and optimized way of building and hosting web applications, leading to faster development with better software quality.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609725">
                <a:tc>
                  <a:txBody>
                    <a:bodyPr/>
                    <a:lstStyle/>
                    <a:p>
                      <a:pPr algn="ctr"/>
                      <a:r>
                        <a:rPr lang="en-US" sz="1000" b="1" dirty="0">
                          <a:solidFill>
                            <a:srgbClr val="000000"/>
                          </a:solidFill>
                          <a:latin typeface="Inter" pitchFamily="34" charset="0"/>
                          <a:ea typeface="Inter" pitchFamily="34" charset="-122"/>
                          <a:cs typeface="Inter" pitchFamily="34" charset="-120"/>
                        </a:rPr>
                        <a:t>9</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"Developing Docker and Docker-Compose Specifications: A Developers’ Survey"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paper aims to characterize the activities around two particular kinds of Infrastructure-as-Code (IaC) specification—Dockerfiles and docker-compose.yml files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seek to know how they can be better supported and therefore study also what approaches and tools practitioners employ. They used an online questionnaire to gather data. The first part of the study reached 68 graduate students from a study program on informatics engineering, and the second one 120 professional software developers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results show that most of the activities of the process of developing a Dockerfile are perceived as time-consuming, especially when the respondents are beginners with this technology.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270635">
                <a:tc>
                  <a:txBody>
                    <a:bodyPr/>
                    <a:lstStyle/>
                    <a:p>
                      <a:pPr algn="ctr"/>
                      <a:r>
                        <a:rPr lang="en-US" sz="1000" b="1" dirty="0">
                          <a:solidFill>
                            <a:srgbClr val="000000"/>
                          </a:solidFill>
                          <a:latin typeface="Inter" pitchFamily="34" charset="0"/>
                          <a:ea typeface="Inter" pitchFamily="34" charset="-122"/>
                          <a:cs typeface="Inter" pitchFamily="34" charset="-120"/>
                        </a:rPr>
                        <a:t>10</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Docker: lightweight Linux containers for consistent development and deployment. Linux Journal. 2014.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This paper presents the findings of a survey conducted with developers to explore their approaches, tools, and activities related to Docker and Docker-Compose specifications.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seek to know how they can be better supported and therefore study also what approaches and tools practitioners employ.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Overall, the study provides valuable insights into how cloud computing and IaC technologies, such as Docker, have revolutionized software system development and deployment.</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sp>
        <p:nvSpPr>
          <p:cNvPr id="4" name="Text 0"/>
          <p:cNvSpPr/>
          <p:nvPr/>
        </p:nvSpPr>
        <p:spPr>
          <a:xfrm>
            <a:off x="476250" y="476250"/>
            <a:ext cx="8191501" cy="400050"/>
          </a:xfrm>
          <a:prstGeom prst="rect">
            <a:avLst/>
          </a:prstGeom>
          <a:noFill/>
          <a:ln/>
        </p:spPr>
        <p:txBody>
          <a:bodyPr wrap="square" lIns="0" tIns="0" rIns="0" bIns="0" rtlCol="0" anchor="t"/>
          <a:lstStyle/>
          <a:p>
            <a:pPr algn="l">
              <a:lnSpc>
                <a:spcPts val="1575"/>
              </a:lnSpc>
            </a:pPr>
            <a:endParaRPr lang="en-US" sz="1050" dirty="0"/>
          </a:p>
          <a:p>
            <a:pPr algn="l">
              <a:lnSpc>
                <a:spcPts val="1575"/>
              </a:lnSpc>
            </a:pP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316200" y="152009"/>
          <a:ext cx="8350925" cy="4991041"/>
        </p:xfrm>
        <a:graphic>
          <a:graphicData uri="http://schemas.openxmlformats.org/drawingml/2006/table">
            <a:tbl>
              <a:tblPr/>
              <a:tblGrid>
                <a:gridCol w="659309"/>
                <a:gridCol w="1533870"/>
                <a:gridCol w="1997941"/>
                <a:gridCol w="2398335"/>
                <a:gridCol w="1704439"/>
              </a:tblGrid>
              <a:tr h="421005">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1758256">
                <a:tc>
                  <a:txBody>
                    <a:bodyPr/>
                    <a:lstStyle/>
                    <a:p>
                      <a:pPr algn="ctr"/>
                      <a:r>
                        <a:rPr lang="en-US" sz="1000" b="1" dirty="0">
                          <a:solidFill>
                            <a:srgbClr val="000000"/>
                          </a:solidFill>
                          <a:latin typeface="Inter" pitchFamily="34" charset="0"/>
                          <a:ea typeface="Inter" pitchFamily="34" charset="-122"/>
                          <a:cs typeface="Inter" pitchFamily="34" charset="-120"/>
                        </a:rPr>
                        <a:t>11</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dirty="0">
                          <a:solidFill>
                            <a:srgbClr val="000000"/>
                          </a:solidFill>
                          <a:latin typeface="Inter" pitchFamily="34" charset="0"/>
                          <a:ea typeface="Inter" pitchFamily="34" charset="-122"/>
                          <a:cs typeface="Inter" pitchFamily="34" charset="-120"/>
                        </a:rPr>
                        <a:t>"End to End Automation On Cloud with Build Pipeline: The case for DevOps in Insurance Industry Continuous Integration, Continuous Testing, and Continuous Delivery"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need for the insurance industry to better respond to dynamic market requirements, achieve faster time to market for new initiatives and services, and support innovative ways of customer interaction through end-to-end automation on the cloud with build pipeline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approach the problem by proposing a proof of concept for end-to-end automation using a combination of DevOps culture and cloud environment, with a focus on open source tools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implemented proof of concept showcases various benefits of end-to-end automation in application delivery lifecycle using a combination of DevOps culture and cloud environment.</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312545">
                <a:tc>
                  <a:txBody>
                    <a:bodyPr/>
                    <a:lstStyle/>
                    <a:p>
                      <a:pPr algn="ctr"/>
                      <a:r>
                        <a:rPr lang="en-US" sz="1000" b="1" dirty="0">
                          <a:solidFill>
                            <a:srgbClr val="000000"/>
                          </a:solidFill>
                          <a:latin typeface="Inter" pitchFamily="34" charset="0"/>
                          <a:ea typeface="Inter" pitchFamily="34" charset="-122"/>
                          <a:cs typeface="Inter" pitchFamily="34" charset="-120"/>
                        </a:rPr>
                        <a:t>12</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dirty="0">
                          <a:solidFill>
                            <a:srgbClr val="000000"/>
                          </a:solidFill>
                          <a:latin typeface="Inter" pitchFamily="34" charset="0"/>
                          <a:ea typeface="Inter" pitchFamily="34" charset="-122"/>
                          <a:cs typeface="Inter" pitchFamily="34" charset="-120"/>
                        </a:rPr>
                        <a:t>"Survey of Automation Practices in Model-Driven Development and Operations"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paper addressed the need for automation in Model-Driven Development (MDD) and the challenges related to the use of bots in a model-driven context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approached the survey by gathering and analyzing case studies from their own experience and the literature, covering a variety of domains and requirements, to identify specific DevOps support for MDD and the use of bots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survey identified specific automation tasks related to MDD and classified them according to a typical DevOps lifecycle, highlighting the need for more bot support in MDD .</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461135">
                <a:tc>
                  <a:txBody>
                    <a:bodyPr/>
                    <a:lstStyle/>
                    <a:p>
                      <a:pPr algn="ctr"/>
                      <a:r>
                        <a:rPr lang="en-US" sz="1000" b="1" dirty="0">
                          <a:solidFill>
                            <a:srgbClr val="000000"/>
                          </a:solidFill>
                          <a:latin typeface="Inter" pitchFamily="34" charset="0"/>
                          <a:ea typeface="Inter" pitchFamily="34" charset="-122"/>
                          <a:cs typeface="Inter" pitchFamily="34" charset="-120"/>
                        </a:rPr>
                        <a:t>13</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"Revolutionizing Cloud Infrastructure Management: Streamlined Provisioning and Monitoring with Automated Tools and User-Friendly Frontend Interface"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need for streamlining and automating the provisioning and monitoring of cloud infrastructure in large organizations.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authors propose a software solution that integrates Infrastructure as Code (IaC) with GitHub Actions and a user-friendly frontend interface to automate and streamline cloud resource provisioning and monitoring.</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result is a streamlined process for provisioning cloud infrastructure and tracking resource utilization through a user-friendly dashboard.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graphicFrame>
        <p:nvGraphicFramePr>
          <p:cNvPr id="29" name="Table 0"/>
          <p:cNvGraphicFramePr>
            <a:graphicFrameLocks noGrp="1"/>
          </p:cNvGraphicFramePr>
          <p:nvPr>
            <p:extLst>
              <p:ext uri="{D42A27DB-BD31-4B8C-83A1-F6EECF244321}">
                <p14:modId xmlns:p14="http://schemas.microsoft.com/office/powerpoint/2010/main" val="1579011935"/>
              </p:ext>
            </p:extLst>
          </p:nvPr>
        </p:nvGraphicFramePr>
        <p:xfrm>
          <a:off x="387905" y="33477"/>
          <a:ext cx="8350926" cy="3967996"/>
        </p:xfrm>
        <a:graphic>
          <a:graphicData uri="http://schemas.openxmlformats.org/drawingml/2006/table">
            <a:tbl>
              <a:tblPr/>
              <a:tblGrid>
                <a:gridCol w="659309"/>
                <a:gridCol w="1533870"/>
                <a:gridCol w="1997941"/>
                <a:gridCol w="2398335"/>
                <a:gridCol w="1704439"/>
              </a:tblGrid>
              <a:tr h="421005">
                <a:tc>
                  <a:txBody>
                    <a:bodyPr/>
                    <a:lstStyle/>
                    <a:p>
                      <a:pPr algn="l"/>
                      <a:r>
                        <a:rPr lang="en-US" sz="1000" b="1" dirty="0">
                          <a:solidFill>
                            <a:srgbClr val="000000"/>
                          </a:solidFill>
                          <a:latin typeface="Inter" pitchFamily="34" charset="0"/>
                          <a:ea typeface="Inter" pitchFamily="34" charset="-122"/>
                          <a:cs typeface="Inter" pitchFamily="34" charset="-120"/>
                        </a:rPr>
                        <a:t>  SL.No</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Title of the paper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Problem Addressed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    Authors  Approach/                       Method</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1" dirty="0">
                          <a:solidFill>
                            <a:srgbClr val="000000"/>
                          </a:solidFill>
                          <a:latin typeface="Inter" pitchFamily="34" charset="0"/>
                          <a:ea typeface="Inter" pitchFamily="34" charset="-122"/>
                          <a:cs typeface="Inter" pitchFamily="34" charset="-120"/>
                        </a:rPr>
                        <a:t>                 Results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r>
              <a:tr h="1758315">
                <a:tc>
                  <a:txBody>
                    <a:bodyPr/>
                    <a:lstStyle/>
                    <a:p>
                      <a:pPr algn="ctr"/>
                      <a:r>
                        <a:rPr lang="en-US" sz="1000" b="1" dirty="0">
                          <a:solidFill>
                            <a:srgbClr val="000000"/>
                          </a:solidFill>
                          <a:latin typeface="Inter" pitchFamily="34" charset="0"/>
                          <a:ea typeface="Inter" pitchFamily="34" charset="-122"/>
                          <a:cs typeface="Inter" pitchFamily="34" charset="-120"/>
                        </a:rPr>
                        <a:t>14</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Collaboration of DevOps Automation and SOA to Accelerate Software Development Culture"</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dirty="0">
                          <a:solidFill>
                            <a:srgbClr val="000000"/>
                          </a:solidFill>
                          <a:latin typeface="Inter" pitchFamily="34" charset="0"/>
                          <a:ea typeface="Inter" pitchFamily="34" charset="-122"/>
                          <a:cs typeface="Inter" pitchFamily="34" charset="-120"/>
                        </a:rPr>
                        <a:t>The paper addresses the need for a more collaborative and communicative software development culture to accelerate enterprise constructive and overcome the challenges of traditional methodologies.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authors propose a collaborative approach by integrating DevOps and SOA to accelerate software development culture and minimize miscommunication between developers and users.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implementation of the proposed model demonstrated the potential to accelerate the application release process and improve service delivery to clients in the tourism industry.</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r h="1758315">
                <a:tc>
                  <a:txBody>
                    <a:bodyPr/>
                    <a:lstStyle/>
                    <a:p>
                      <a:pPr algn="ctr"/>
                      <a:r>
                        <a:rPr lang="en-US" sz="1000" b="1" dirty="0">
                          <a:solidFill>
                            <a:srgbClr val="000000"/>
                          </a:solidFill>
                          <a:latin typeface="Inter" pitchFamily="34" charset="0"/>
                          <a:ea typeface="Inter" pitchFamily="34" charset="-122"/>
                          <a:cs typeface="Inter" pitchFamily="34" charset="-120"/>
                        </a:rPr>
                        <a:t>15</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B5B2C"/>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The research and implementation of cloud computing platform based on docker"</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This paper discusses Docker, a technology that offers lightweight and nimble Linux containers as an alternative to traditional virtual machines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 Docker solves the problem of "dependency hell" by packaging applications and their dependencies in isolated containers based on LXC technology. These containers are portable and can be easily deployed across different environments.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c>
                  <a:txBody>
                    <a:bodyPr/>
                    <a:lstStyle/>
                    <a:p>
                      <a:pPr algn="l"/>
                      <a:r>
                        <a:rPr lang="en-US" sz="1000" b="0" dirty="0">
                          <a:solidFill>
                            <a:srgbClr val="000000"/>
                          </a:solidFill>
                          <a:latin typeface="Inter" pitchFamily="34" charset="0"/>
                          <a:ea typeface="Inter" pitchFamily="34" charset="-122"/>
                          <a:cs typeface="Inter" pitchFamily="34" charset="-120"/>
                        </a:rPr>
                        <a:t>Overall, Docker is shown to be a valuable tool for assembling and sharing applications in cloud computing environments.</a:t>
                      </a:r>
                      <a:endParaRPr lang="en-US" sz="975" dirty="0">
                        <a:latin typeface="Inter" charset="0"/>
                        <a:ea typeface="Inter" charset="0"/>
                        <a:cs typeface="Inter" charset="0"/>
                      </a:endParaRPr>
                    </a:p>
                  </a:txBody>
                  <a:tcPr marL="61913" marR="61913" marT="61913" marB="61913" anchor="t">
                    <a:lnL w="9525" cap="flat" cmpd="sng" algn="ctr">
                      <a:solidFill>
                        <a:srgbClr val="A84DF9">
                          <a:alpha val="100000"/>
                        </a:srgbClr>
                      </a:solidFill>
                      <a:prstDash val="solid"/>
                      <a:round/>
                      <a:headEnd type="none" w="med" len="med"/>
                      <a:tailEnd type="none" w="med" len="med"/>
                    </a:lnL>
                    <a:lnR w="9525" cap="flat" cmpd="sng" algn="ctr">
                      <a:solidFill>
                        <a:srgbClr val="A84DF9">
                          <a:alpha val="100000"/>
                        </a:srgbClr>
                      </a:solidFill>
                      <a:prstDash val="solid"/>
                      <a:round/>
                      <a:headEnd type="none" w="med" len="med"/>
                      <a:tailEnd type="none" w="med" len="med"/>
                    </a:lnR>
                    <a:lnT w="9525" cap="flat" cmpd="sng" algn="ctr">
                      <a:solidFill>
                        <a:srgbClr val="A84DF9">
                          <a:alpha val="100000"/>
                        </a:srgbClr>
                      </a:solidFill>
                      <a:prstDash val="solid"/>
                      <a:round/>
                      <a:headEnd type="none" w="med" len="med"/>
                      <a:tailEnd type="none" w="med" len="med"/>
                    </a:lnT>
                    <a:lnB w="9525" cap="flat" cmpd="sng" algn="ctr">
                      <a:solidFill>
                        <a:srgbClr val="A84DF9">
                          <a:alpha val="100000"/>
                        </a:srgbClr>
                      </a:solidFill>
                      <a:prstDash val="solid"/>
                      <a:round/>
                      <a:headEnd type="none" w="med" len="med"/>
                      <a:tailEnd type="none" w="med" len="med"/>
                    </a:lnB>
                    <a:solidFill>
                      <a:srgbClr val="FFFFFF"/>
                    </a:solidFill>
                  </a:tcPr>
                </a:tc>
              </a:tr>
            </a:tbl>
          </a:graphicData>
        </a:graphic>
      </p:graphicFrame>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e191ab0-b05c-4da6-9916-d56f64a3d06f?pitch-bytes=68791&amp;pitch-content-type=image%2Fpng">    </p:cNvPr>
          <p:cNvPicPr>
            <a:picLocks noChangeAspect="1"/>
          </p:cNvPicPr>
          <p:nvPr/>
        </p:nvPicPr>
        <p:blipFill>
          <a:blip r:embed="rId1"/>
          <a:srcRect l="0" r="0" t="0" b="0"/>
          <a:stretch/>
        </p:blipFill>
        <p:spPr>
          <a:xfrm>
            <a:off x="0" y="0"/>
            <a:ext cx="9144000" cy="5143499"/>
          </a:xfrm>
          <a:prstGeom prst="rect">
            <a:avLst/>
          </a:prstGeom>
        </p:spPr>
      </p:pic>
      <p:sp>
        <p:nvSpPr>
          <p:cNvPr id="4" name="Text 0"/>
          <p:cNvSpPr/>
          <p:nvPr/>
        </p:nvSpPr>
        <p:spPr>
          <a:xfrm>
            <a:off x="1662686" y="220943"/>
            <a:ext cx="7010075" cy="652236"/>
          </a:xfrm>
          <a:prstGeom prst="rect">
            <a:avLst/>
          </a:prstGeom>
          <a:noFill/>
          <a:ln/>
        </p:spPr>
        <p:txBody>
          <a:bodyPr wrap="square" lIns="0" tIns="0" rIns="0" bIns="0" rtlCol="0" anchor="t"/>
          <a:lstStyle/>
          <a:p>
            <a:pPr algn="l">
              <a:lnSpc>
                <a:spcPts val="5136"/>
              </a:lnSpc>
            </a:pPr>
            <a:r>
              <a:rPr lang="en-US" sz="6800" b="1" dirty="0">
                <a:solidFill>
                  <a:srgbClr val="FFFFFF"/>
                </a:solidFill>
                <a:latin typeface="Arimo" pitchFamily="34" charset="0"/>
                <a:ea typeface="Arimo" pitchFamily="34" charset="-122"/>
                <a:cs typeface="Arimo" pitchFamily="34" charset="-120"/>
              </a:rPr>
              <a:t>       </a:t>
            </a:r>
            <a:pPr algn="l">
              <a:lnSpc>
                <a:spcPts val="3424"/>
              </a:lnSpc>
            </a:pPr>
            <a:r>
              <a:rPr lang="en-US" sz="4500" b="1" dirty="0">
                <a:solidFill>
                  <a:srgbClr val="000000"/>
                </a:solidFill>
                <a:latin typeface="Carlito" pitchFamily="34" charset="0"/>
                <a:ea typeface="Carlito" pitchFamily="34" charset="-122"/>
                <a:cs typeface="Carlito" pitchFamily="34" charset="-120"/>
              </a:rPr>
              <a:t>Objectives</a:t>
            </a:r>
            <a:pPr algn="l">
              <a:lnSpc>
                <a:spcPts val="5136"/>
              </a:lnSpc>
            </a:pPr>
            <a:r>
              <a:rPr lang="en-US" sz="6800" b="1" dirty="0">
                <a:solidFill>
                  <a:srgbClr val="000000"/>
                </a:solidFill>
                <a:latin typeface="Carlito" pitchFamily="34" charset="0"/>
                <a:ea typeface="Carlito" pitchFamily="34" charset="-122"/>
                <a:cs typeface="Carlito" pitchFamily="34" charset="-120"/>
              </a:rPr>
              <a:t>         </a:t>
            </a:r>
            <a:endParaRPr lang="en-US" sz="1350" dirty="0"/>
          </a:p>
        </p:txBody>
      </p:sp>
      <p:pic>
        <p:nvPicPr>
          <p:cNvPr id="5" name="Image 1" descr="https://pitch-assets-ccb95893-de3f-4266-973c-20049231b248.s3.eu-west-1.amazonaws.com/e4883a4e-408e-433e-97a0-8acd9dd98328?pitch-bytes=2076&amp;pitch-content-type=image%2Fpng">    </p:cNvPr>
          <p:cNvPicPr>
            <a:picLocks noChangeAspect="1"/>
          </p:cNvPicPr>
          <p:nvPr/>
        </p:nvPicPr>
        <p:blipFill>
          <a:blip r:embed="rId2"/>
          <a:srcRect l="0" r="0" t="0" b="0"/>
          <a:stretch/>
        </p:blipFill>
        <p:spPr>
          <a:xfrm>
            <a:off x="102697" y="4803484"/>
            <a:ext cx="385763" cy="233363"/>
          </a:xfrm>
          <a:prstGeom prst="rect">
            <a:avLst/>
          </a:prstGeom>
        </p:spPr>
      </p:pic>
      <p:sp>
        <p:nvSpPr>
          <p:cNvPr id="6" name="Text 1"/>
          <p:cNvSpPr/>
          <p:nvPr/>
        </p:nvSpPr>
        <p:spPr>
          <a:xfrm>
            <a:off x="3343429" y="1262069"/>
            <a:ext cx="5800547" cy="419100"/>
          </a:xfrm>
          <a:prstGeom prst="rect">
            <a:avLst/>
          </a:prstGeom>
          <a:noFill/>
          <a:ln/>
        </p:spPr>
        <p:txBody>
          <a:bodyPr wrap="square" lIns="0" tIns="0" rIns="0" bIns="0" rtlCol="0" anchor="t"/>
          <a:lstStyle/>
          <a:p>
            <a:pPr algn="l"/>
            <a:r>
              <a:rPr lang="en-US" sz="1400" b="1" dirty="0">
                <a:solidFill>
                  <a:srgbClr val="FFFFFF"/>
                </a:solidFill>
                <a:latin typeface="Carlito" pitchFamily="34" charset="0"/>
                <a:ea typeface="Carlito" pitchFamily="34" charset="-122"/>
                <a:cs typeface="Carlito" pitchFamily="34" charset="-120"/>
              </a:rPr>
              <a:t>The objective is to streamline deployment workflows and enhance flexibility in DevOps through cloud-based automation.</a:t>
            </a:r>
            <a:endParaRPr lang="en-US" sz="1350" dirty="0"/>
          </a:p>
        </p:txBody>
      </p:sp>
      <p:sp>
        <p:nvSpPr>
          <p:cNvPr id="7" name="Text 2"/>
          <p:cNvSpPr/>
          <p:nvPr/>
        </p:nvSpPr>
        <p:spPr>
          <a:xfrm>
            <a:off x="3343429" y="2379239"/>
            <a:ext cx="5800546" cy="556260"/>
          </a:xfrm>
          <a:prstGeom prst="rect">
            <a:avLst/>
          </a:prstGeom>
          <a:noFill/>
          <a:ln/>
        </p:spPr>
        <p:txBody>
          <a:bodyPr wrap="square" lIns="0" tIns="0" rIns="0" bIns="0" rtlCol="0" anchor="t"/>
          <a:lstStyle/>
          <a:p>
            <a:pPr algn="l"/>
            <a:r>
              <a:rPr lang="en-US" sz="1400" b="1" dirty="0">
                <a:solidFill>
                  <a:srgbClr val="FFFFFF"/>
                </a:solidFill>
                <a:latin typeface="Carlito" pitchFamily="34" charset="0"/>
                <a:ea typeface="Carlito" pitchFamily="34" charset="-122"/>
                <a:cs typeface="Carlito" pitchFamily="34" charset="-120"/>
              </a:rPr>
              <a:t>The goal is to achieve cost savings, scalability, and collaboration between development and operations teams.</a:t>
            </a:r>
            <a:endParaRPr lang="en-US" sz="1800" dirty="0"/>
          </a:p>
        </p:txBody>
      </p:sp>
      <p:sp>
        <p:nvSpPr>
          <p:cNvPr id="8" name="Text 3"/>
          <p:cNvSpPr/>
          <p:nvPr/>
        </p:nvSpPr>
        <p:spPr>
          <a:xfrm>
            <a:off x="3343429" y="3634164"/>
            <a:ext cx="5685234" cy="834390"/>
          </a:xfrm>
          <a:prstGeom prst="rect">
            <a:avLst/>
          </a:prstGeom>
          <a:noFill/>
          <a:ln/>
        </p:spPr>
        <p:txBody>
          <a:bodyPr wrap="square" lIns="0" tIns="0" rIns="0" bIns="0" rtlCol="0" anchor="t"/>
          <a:lstStyle/>
          <a:p>
            <a:pPr algn="l"/>
            <a:r>
              <a:rPr lang="en-US" sz="1400" b="1" dirty="0">
                <a:solidFill>
                  <a:srgbClr val="FFFFFF"/>
                </a:solidFill>
                <a:latin typeface="Carlito" pitchFamily="34" charset="0"/>
                <a:ea typeface="Carlito" pitchFamily="34" charset="-122"/>
                <a:cs typeface="Carlito" pitchFamily="34" charset="-120"/>
              </a:rPr>
              <a:t>The objective is to leverage cloud-based automation to optimize the deployment process, reduce operational costs, and increase customer satisfaction.</a:t>
            </a:r>
            <a:endParaRPr lang="en-US" sz="1800" dirty="0"/>
          </a:p>
        </p:txBody>
      </p:sp>
      <p:sp>
        <p:nvSpPr>
          <p:cNvPr id="9" name="Text 4"/>
          <p:cNvSpPr/>
          <p:nvPr/>
        </p:nvSpPr>
        <p:spPr>
          <a:xfrm>
            <a:off x="3414347" y="3148905"/>
            <a:ext cx="5328539" cy="346364"/>
          </a:xfrm>
          <a:prstGeom prst="rect">
            <a:avLst/>
          </a:prstGeom>
          <a:noFill/>
          <a:ln/>
        </p:spPr>
        <p:txBody>
          <a:bodyPr wrap="square" lIns="0" tIns="0" rIns="0" bIns="0" rtlCol="0" anchor="t"/>
          <a:lstStyle/>
          <a:p>
            <a:pPr algn="l" marL="190500" indent="-190500">
              <a:buSzPct val="100000"/>
              <a:buChar char="•"/>
            </a:pPr>
            <a:r>
              <a:rPr lang="en-US" sz="1100" b="0" dirty="0">
                <a:solidFill>
                  <a:srgbClr val="000000"/>
                </a:solidFill>
                <a:latin typeface="Carlito" pitchFamily="34" charset="0"/>
                <a:ea typeface="Carlito" pitchFamily="34" charset="-122"/>
                <a:cs typeface="Carlito" pitchFamily="34" charset="-120"/>
              </a:rPr>
              <a:t>This will enable organizations to respond quickly to market demands and gain a competitive edge.</a:t>
            </a:r>
            <a:endParaRPr lang="en-US" sz="1120" dirty="0"/>
          </a:p>
        </p:txBody>
      </p:sp>
      <p:sp>
        <p:nvSpPr>
          <p:cNvPr id="10" name="Text 5"/>
          <p:cNvSpPr/>
          <p:nvPr/>
        </p:nvSpPr>
        <p:spPr>
          <a:xfrm>
            <a:off x="3339149" y="1819990"/>
            <a:ext cx="5328588" cy="346364"/>
          </a:xfrm>
          <a:prstGeom prst="rect">
            <a:avLst/>
          </a:prstGeom>
          <a:noFill/>
          <a:ln/>
        </p:spPr>
        <p:txBody>
          <a:bodyPr wrap="square" lIns="0" tIns="0" rIns="0" bIns="0" rtlCol="0" anchor="t"/>
          <a:lstStyle/>
          <a:p>
            <a:pPr algn="l" marL="190500" indent="-190500">
              <a:buSzPct val="100000"/>
              <a:buChar char="•"/>
            </a:pPr>
            <a:r>
              <a:rPr lang="en-US" sz="1100" b="0" dirty="0">
                <a:solidFill>
                  <a:srgbClr val="000000"/>
                </a:solidFill>
                <a:latin typeface="Carlito" pitchFamily="34" charset="0"/>
                <a:ea typeface="Carlito" pitchFamily="34" charset="-122"/>
                <a:cs typeface="Carlito" pitchFamily="34" charset="-120"/>
              </a:rPr>
              <a:t>This will result in faster deployment cycles, improved software quality, and increased agility.</a:t>
            </a:r>
            <a:endParaRPr lang="en-US" sz="1120" dirty="0"/>
          </a:p>
        </p:txBody>
      </p:sp>
      <p:sp>
        <p:nvSpPr>
          <p:cNvPr id="11" name="Text 6"/>
          <p:cNvSpPr/>
          <p:nvPr/>
        </p:nvSpPr>
        <p:spPr>
          <a:xfrm>
            <a:off x="3339149" y="4496255"/>
            <a:ext cx="5328539" cy="173182"/>
          </a:xfrm>
          <a:prstGeom prst="rect">
            <a:avLst/>
          </a:prstGeom>
          <a:noFill/>
          <a:ln/>
        </p:spPr>
        <p:txBody>
          <a:bodyPr wrap="square" lIns="0" tIns="0" rIns="0" bIns="0" rtlCol="0" anchor="t"/>
          <a:lstStyle/>
          <a:p>
            <a:pPr algn="l" marL="190500" indent="-190500">
              <a:buSzPct val="100000"/>
              <a:buChar char="•"/>
            </a:pPr>
            <a:r>
              <a:rPr lang="en-US" sz="1100" b="0" dirty="0">
                <a:solidFill>
                  <a:srgbClr val="000000"/>
                </a:solidFill>
                <a:latin typeface="Carlito" pitchFamily="34" charset="0"/>
                <a:ea typeface="Carlito" pitchFamily="34" charset="-122"/>
                <a:cs typeface="Carlito" pitchFamily="34" charset="-120"/>
              </a:rPr>
              <a:t>This will enable organizations to deliver high-quality software</a:t>
            </a:r>
            <a:endParaRPr lang="en-US" sz="1120" dirty="0"/>
          </a:p>
        </p:txBody>
      </p:sp>
      <p:pic>
        <p:nvPicPr>
          <p:cNvPr id="12" name="Image 2" descr="https://pitch-assets-ccb95893-de3f-4266-973c-20049231b248.s3.eu-west-1.amazonaws.com/37568514-1826-4e7c-88d3-94ec7743b9e3?pitch-bytes=242315&amp;pitch-content-type=image%2Fpng">    </p:cNvPr>
          <p:cNvPicPr>
            <a:picLocks noChangeAspect="1"/>
          </p:cNvPicPr>
          <p:nvPr/>
        </p:nvPicPr>
        <p:blipFill>
          <a:blip r:embed="rId3"/>
          <a:srcRect l="0" r="0" t="0" b="0"/>
          <a:stretch/>
        </p:blipFill>
        <p:spPr>
          <a:xfrm>
            <a:off x="479562" y="1743578"/>
            <a:ext cx="2568051" cy="2311246"/>
          </a:xfrm>
          <a:prstGeom prst="rect">
            <a:avLst/>
          </a:prstGeom>
        </p:spPr>
      </p:pic>
      <p:pic>
        <p:nvPicPr>
          <p:cNvPr id="13"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a:gsLst>
            <a:gs pos="0">
              <a:srgbClr val="A84DF9"/>
            </a:gs>
            <a:gs pos="100000">
              <a:srgbClr val="5B00CE"/>
            </a:gs>
          </a:gsLst>
          <a:lin ang="1200000"/>
        </a:gradFill>
      </p:bgPr>
    </p:bg>
    <p:spTree>
      <p:nvGrpSpPr>
        <p:cNvPr id="1" name=""/>
        <p:cNvGrpSpPr/>
        <p:nvPr/>
      </p:nvGrpSpPr>
      <p:grpSpPr>
        <a:xfrm>
          <a:off x="0" y="0"/>
          <a:ext cx="0" cy="0"/>
          <a:chOff x="0" y="0"/>
          <a:chExt cx="0" cy="0"/>
        </a:xfrm>
      </p:grpSpPr>
      <p:sp>
        <p:nvSpPr>
          <p:cNvPr id="3" name="Text 0"/>
          <p:cNvSpPr/>
          <p:nvPr/>
        </p:nvSpPr>
        <p:spPr>
          <a:xfrm>
            <a:off x="212006" y="232948"/>
            <a:ext cx="8192681" cy="857250"/>
          </a:xfrm>
          <a:prstGeom prst="rect">
            <a:avLst/>
          </a:prstGeom>
          <a:noFill/>
          <a:ln/>
        </p:spPr>
        <p:txBody>
          <a:bodyPr wrap="square" lIns="0" tIns="0" rIns="0" bIns="0" rtlCol="0" anchor="ctr"/>
          <a:lstStyle/>
          <a:p>
            <a:pPr algn="ctr">
              <a:lnSpc>
                <a:spcPts val="6750"/>
              </a:lnSpc>
            </a:pPr>
            <a:r>
              <a:rPr lang="en-US" sz="6800" b="1" spc="-24" kern="0" dirty="0">
                <a:solidFill>
                  <a:srgbClr val="FFFFFF"/>
                </a:solidFill>
                <a:latin typeface="Inter" pitchFamily="34" charset="0"/>
                <a:ea typeface="Inter" pitchFamily="34" charset="-122"/>
                <a:cs typeface="Inter" pitchFamily="34" charset="-120"/>
              </a:rPr>
              <a:t>Agenda</a:t>
            </a:r>
            <a:endParaRPr lang="en-US" sz="6750" dirty="0"/>
          </a:p>
        </p:txBody>
      </p:sp>
      <p:pic>
        <p:nvPicPr>
          <p:cNvPr id="4" name="Image 0" descr="https://pitch-assets-ccb95893-de3f-4266-973c-20049231b248.s3.eu-west-1.amazonaws.com/8cb4b1aa-82b2-4230-b869-b2ad48b661a2?pitch-bytes=150399&amp;pitch-content-type=image%2Fpng">    </p:cNvPr>
          <p:cNvPicPr>
            <a:picLocks noChangeAspect="1"/>
          </p:cNvPicPr>
          <p:nvPr/>
        </p:nvPicPr>
        <p:blipFill>
          <a:blip r:embed="rId1"/>
          <a:srcRect l="29204" r="38390" t="24597" b="30027"/>
          <a:stretch/>
        </p:blipFill>
        <p:spPr>
          <a:xfrm>
            <a:off x="6683478" y="-10444"/>
            <a:ext cx="2463696" cy="2585179"/>
          </a:xfrm>
          <a:prstGeom prst="rect">
            <a:avLst/>
          </a:prstGeom>
        </p:spPr>
      </p:pic>
      <p:sp>
        <p:nvSpPr>
          <p:cNvPr id="5" name="Text 1"/>
          <p:cNvSpPr/>
          <p:nvPr/>
        </p:nvSpPr>
        <p:spPr>
          <a:xfrm>
            <a:off x="476250" y="1837565"/>
            <a:ext cx="2477453" cy="2400300"/>
          </a:xfrm>
          <a:prstGeom prst="rect">
            <a:avLst/>
          </a:prstGeom>
          <a:noFill/>
          <a:ln/>
        </p:spPr>
        <p:txBody>
          <a:bodyPr wrap="none" lIns="0" tIns="0" rIns="0" bIns="0" rtlCol="0" anchor="t">
            <a:spAutoFit/>
          </a:bodyPr>
          <a:lstStyle/>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Introduction</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Problem Statement</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Motivation</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Existing System</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Literature Survey</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Objectives</a:t>
            </a:r>
            <a:endParaRPr lang="en-US" sz="1800" dirty="0"/>
          </a:p>
          <a:p>
            <a:pPr algn="l">
              <a:lnSpc>
                <a:spcPts val="2700"/>
              </a:lnSpc>
            </a:pPr>
            <a:endParaRPr lang="en-US" sz="1800" dirty="0"/>
          </a:p>
        </p:txBody>
      </p:sp>
      <p:sp>
        <p:nvSpPr>
          <p:cNvPr id="6" name="Text 2"/>
          <p:cNvSpPr/>
          <p:nvPr/>
        </p:nvSpPr>
        <p:spPr>
          <a:xfrm>
            <a:off x="4480008" y="1837565"/>
            <a:ext cx="4187778" cy="2400357"/>
          </a:xfrm>
          <a:prstGeom prst="rect">
            <a:avLst/>
          </a:prstGeom>
          <a:noFill/>
          <a:ln/>
        </p:spPr>
        <p:txBody>
          <a:bodyPr wrap="square" lIns="0" tIns="0" rIns="0" bIns="0" rtlCol="0" anchor="t"/>
          <a:lstStyle/>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Proposed system</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System Design</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Detailed Design</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Module Design</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Tech Stack used</a:t>
            </a:r>
            <a:endParaRPr lang="en-US" sz="1800" dirty="0"/>
          </a:p>
          <a:p>
            <a:pPr algn="l" marL="190500" indent="-190500">
              <a:lnSpc>
                <a:spcPts val="2700"/>
              </a:lnSpc>
              <a:buSzPct val="100000"/>
              <a:buChar char="•"/>
            </a:pPr>
            <a:r>
              <a:rPr lang="en-US" sz="1800" b="1" spc="12" kern="0" dirty="0">
                <a:solidFill>
                  <a:srgbClr val="FFFFFF"/>
                </a:solidFill>
                <a:latin typeface="Inter" pitchFamily="34" charset="0"/>
                <a:ea typeface="Inter" pitchFamily="34" charset="-122"/>
                <a:cs typeface="Inter" pitchFamily="34" charset="-120"/>
              </a:rPr>
              <a:t>Demo</a:t>
            </a:r>
            <a:endParaRPr lang="en-US" sz="1800" dirty="0"/>
          </a:p>
          <a:p>
            <a:pPr algn="l">
              <a:lnSpc>
                <a:spcPts val="2700"/>
              </a:lnSpc>
            </a:pPr>
            <a:endParaRPr lang="en-US" sz="1800"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gradFill>
          <a:gsLst>
            <a:gs pos="0">
              <a:srgbClr val="A84DF9"/>
            </a:gs>
            <a:gs pos="100000">
              <a:srgbClr val="5B00CE"/>
            </a:gs>
          </a:gsLst>
          <a:lin ang="1200000"/>
        </a:gradFill>
      </p:bgPr>
    </p:bg>
    <p:spTree>
      <p:nvGrpSpPr>
        <p:cNvPr id="1" name=""/>
        <p:cNvGrpSpPr/>
        <p:nvPr/>
      </p:nvGrpSpPr>
      <p:grpSpPr>
        <a:xfrm>
          <a:off x="0" y="0"/>
          <a:ext cx="0" cy="0"/>
          <a:chOff x="0" y="0"/>
          <a:chExt cx="0" cy="0"/>
        </a:xfrm>
      </p:grpSpPr>
      <p:sp>
        <p:nvSpPr>
          <p:cNvPr id="3" name="Text 0"/>
          <p:cNvSpPr/>
          <p:nvPr/>
        </p:nvSpPr>
        <p:spPr>
          <a:xfrm>
            <a:off x="154096" y="765903"/>
            <a:ext cx="3555833" cy="2192728"/>
          </a:xfrm>
          <a:prstGeom prst="roundRect">
            <a:avLst>
              <a:gd name="adj" fmla="val 2919"/>
            </a:avLst>
          </a:prstGeom>
          <a:solidFill>
            <a:srgbClr val="FFFFFF"/>
          </a:solidFill>
          <a:ln/>
          <a:effectLst>
            <a:outerShdw sx="100000" sy="100000" kx="0" ky="0" algn="bl" rotWithShape="0" blurRad="254000" dist="25400" dir="5400000">
              <a:srgbClr val="000000">
                <a:alpha val="20000"/>
              </a:srgbClr>
            </a:outerShdw>
          </a:effectLst>
        </p:spPr>
        <p:txBody>
          <a:bodyPr wrap="square" lIns="197546" tIns="258864" rIns="197546" bIns="258864" rtlCol="0" anchor="ctr"/>
          <a:lstStyle/>
          <a:p>
            <a:pPr algn="ctr">
              <a:lnSpc>
                <a:spcPts val="1575"/>
              </a:lnSpc>
            </a:pPr>
            <a:endParaRPr lang="en-US" sz="1050" dirty="0"/>
          </a:p>
        </p:txBody>
      </p:sp>
      <p:sp>
        <p:nvSpPr>
          <p:cNvPr id="4" name="Text 1"/>
          <p:cNvSpPr/>
          <p:nvPr/>
        </p:nvSpPr>
        <p:spPr>
          <a:xfrm>
            <a:off x="156923" y="1033268"/>
            <a:ext cx="3543895" cy="228600"/>
          </a:xfrm>
          <a:prstGeom prst="rect">
            <a:avLst/>
          </a:prstGeom>
          <a:noFill/>
          <a:ln/>
        </p:spPr>
        <p:txBody>
          <a:bodyPr wrap="square" lIns="0" tIns="0" rIns="0" bIns="0" rtlCol="0" anchor="t"/>
          <a:lstStyle/>
          <a:p>
            <a:pPr algn="ctr">
              <a:lnSpc>
                <a:spcPts val="1800"/>
              </a:lnSpc>
            </a:pPr>
            <a:r>
              <a:rPr lang="en-US" sz="1200" b="1" i="1" spc="360" kern="0" dirty="0">
                <a:solidFill>
                  <a:srgbClr val="023DC6"/>
                </a:solidFill>
                <a:latin typeface="Inter" pitchFamily="34" charset="0"/>
                <a:ea typeface="Inter" pitchFamily="34" charset="-122"/>
                <a:cs typeface="Inter" pitchFamily="34" charset="-120"/>
              </a:rPr>
              <a:t>FUNCTIONAL REQUIREMENTS</a:t>
            </a:r>
            <a:endParaRPr lang="en-US" sz="1200" dirty="0"/>
          </a:p>
        </p:txBody>
      </p:sp>
      <p:sp>
        <p:nvSpPr>
          <p:cNvPr id="5" name="Text 2"/>
          <p:cNvSpPr/>
          <p:nvPr/>
        </p:nvSpPr>
        <p:spPr>
          <a:xfrm>
            <a:off x="5249410" y="762589"/>
            <a:ext cx="3801032" cy="2192728"/>
          </a:xfrm>
          <a:prstGeom prst="roundRect">
            <a:avLst>
              <a:gd name="adj" fmla="val 3120"/>
            </a:avLst>
          </a:prstGeom>
          <a:solidFill>
            <a:srgbClr val="FFFFFF"/>
          </a:solidFill>
          <a:ln/>
          <a:effectLst>
            <a:outerShdw sx="100000" sy="100000" kx="0" ky="0" algn="bl" rotWithShape="0" blurRad="254000" dist="25400" dir="5400000">
              <a:srgbClr val="000000">
                <a:alpha val="20000"/>
              </a:srgbClr>
            </a:outerShdw>
          </a:effectLst>
        </p:spPr>
        <p:txBody>
          <a:bodyPr wrap="square" lIns="211168" tIns="258864" rIns="211168" bIns="258864" rtlCol="0" anchor="ctr"/>
          <a:lstStyle/>
          <a:p>
            <a:pPr algn="ctr">
              <a:lnSpc>
                <a:spcPts val="1575"/>
              </a:lnSpc>
            </a:pPr>
            <a:endParaRPr lang="en-US" sz="1050" dirty="0"/>
          </a:p>
        </p:txBody>
      </p:sp>
      <p:sp>
        <p:nvSpPr>
          <p:cNvPr id="6" name="Text 3"/>
          <p:cNvSpPr/>
          <p:nvPr/>
        </p:nvSpPr>
        <p:spPr>
          <a:xfrm>
            <a:off x="5252212" y="920977"/>
            <a:ext cx="3652897" cy="457200"/>
          </a:xfrm>
          <a:prstGeom prst="rect">
            <a:avLst/>
          </a:prstGeom>
          <a:noFill/>
          <a:ln/>
        </p:spPr>
        <p:txBody>
          <a:bodyPr wrap="square" lIns="0" tIns="0" rIns="0" bIns="0" rtlCol="0" anchor="t"/>
          <a:lstStyle/>
          <a:p>
            <a:pPr algn="ctr">
              <a:lnSpc>
                <a:spcPts val="1800"/>
              </a:lnSpc>
            </a:pPr>
            <a:r>
              <a:rPr lang="en-US" sz="1200" b="1" i="1" spc="360" kern="0" dirty="0">
                <a:solidFill>
                  <a:srgbClr val="023DC6"/>
                </a:solidFill>
                <a:latin typeface="Inter" pitchFamily="34" charset="0"/>
                <a:ea typeface="Inter" pitchFamily="34" charset="-122"/>
                <a:cs typeface="Inter" pitchFamily="34" charset="-120"/>
              </a:rPr>
              <a:t>NON FUNCTIONAL REQUIREMENTS</a:t>
            </a:r>
            <a:endParaRPr lang="en-US" sz="1200" dirty="0"/>
          </a:p>
        </p:txBody>
      </p:sp>
      <p:sp>
        <p:nvSpPr>
          <p:cNvPr id="7" name="Text 4"/>
          <p:cNvSpPr/>
          <p:nvPr/>
        </p:nvSpPr>
        <p:spPr>
          <a:xfrm>
            <a:off x="1047067" y="3257394"/>
            <a:ext cx="3528589" cy="1667178"/>
          </a:xfrm>
          <a:prstGeom prst="roundRect">
            <a:avLst>
              <a:gd name="adj" fmla="val 3200"/>
            </a:avLst>
          </a:prstGeom>
          <a:solidFill>
            <a:srgbClr val="FFFFFF"/>
          </a:solidFill>
          <a:ln/>
          <a:effectLst>
            <a:outerShdw sx="100000" sy="100000" kx="0" ky="0" algn="bl" rotWithShape="0" blurRad="254000" dist="25400" dir="5400000">
              <a:srgbClr val="000000">
                <a:alpha val="20000"/>
              </a:srgbClr>
            </a:outerShdw>
          </a:effectLst>
        </p:spPr>
        <p:txBody>
          <a:bodyPr wrap="square" lIns="196033" tIns="196820" rIns="196033" bIns="196820" rtlCol="0" anchor="ctr"/>
          <a:lstStyle/>
          <a:p>
            <a:pPr algn="ctr">
              <a:lnSpc>
                <a:spcPts val="1575"/>
              </a:lnSpc>
            </a:pPr>
            <a:endParaRPr lang="en-US" sz="1050" dirty="0"/>
          </a:p>
          <a:p>
            <a:pPr algn="ctr">
              <a:lnSpc>
                <a:spcPts val="1575"/>
              </a:lnSpc>
            </a:pPr>
            <a:endParaRPr lang="en-US" sz="1050" dirty="0"/>
          </a:p>
        </p:txBody>
      </p:sp>
      <p:sp>
        <p:nvSpPr>
          <p:cNvPr id="8" name="Text 5"/>
          <p:cNvSpPr/>
          <p:nvPr/>
        </p:nvSpPr>
        <p:spPr>
          <a:xfrm>
            <a:off x="1047079" y="3469056"/>
            <a:ext cx="3528536" cy="228600"/>
          </a:xfrm>
          <a:prstGeom prst="rect">
            <a:avLst/>
          </a:prstGeom>
          <a:noFill/>
          <a:ln/>
        </p:spPr>
        <p:txBody>
          <a:bodyPr wrap="square" lIns="0" tIns="0" rIns="0" bIns="0" rtlCol="0" anchor="t"/>
          <a:lstStyle/>
          <a:p>
            <a:pPr algn="ctr">
              <a:lnSpc>
                <a:spcPts val="1800"/>
              </a:lnSpc>
            </a:pPr>
            <a:r>
              <a:rPr lang="en-US" sz="1200" b="1" i="1" spc="360" kern="0" dirty="0">
                <a:solidFill>
                  <a:srgbClr val="023DC6"/>
                </a:solidFill>
                <a:latin typeface="Inter" pitchFamily="34" charset="0"/>
                <a:ea typeface="Inter" pitchFamily="34" charset="-122"/>
                <a:cs typeface="Inter" pitchFamily="34" charset="-120"/>
              </a:rPr>
              <a:t>HARDWARE REQUIREMENTS</a:t>
            </a:r>
            <a:endParaRPr lang="en-US" sz="1200" dirty="0"/>
          </a:p>
        </p:txBody>
      </p:sp>
      <p:sp>
        <p:nvSpPr>
          <p:cNvPr id="9" name="Text 6"/>
          <p:cNvSpPr/>
          <p:nvPr/>
        </p:nvSpPr>
        <p:spPr>
          <a:xfrm>
            <a:off x="5449499" y="3257394"/>
            <a:ext cx="3601240" cy="1667177"/>
          </a:xfrm>
          <a:prstGeom prst="roundRect">
            <a:avLst>
              <a:gd name="adj" fmla="val 3200"/>
            </a:avLst>
          </a:prstGeom>
          <a:solidFill>
            <a:srgbClr val="FFFFFF"/>
          </a:solidFill>
          <a:ln/>
          <a:effectLst>
            <a:outerShdw sx="100000" sy="100000" kx="0" ky="0" algn="bl" rotWithShape="0" blurRad="254000" dist="25400" dir="5400000">
              <a:srgbClr val="000000">
                <a:alpha val="20000"/>
              </a:srgbClr>
            </a:outerShdw>
          </a:effectLst>
        </p:spPr>
        <p:txBody>
          <a:bodyPr wrap="square" lIns="200069" tIns="196820" rIns="200069" bIns="196820" rtlCol="0" anchor="ctr"/>
          <a:lstStyle/>
          <a:p>
            <a:pPr algn="ctr">
              <a:lnSpc>
                <a:spcPts val="1575"/>
              </a:lnSpc>
            </a:pPr>
            <a:endParaRPr lang="en-US" sz="1050" dirty="0"/>
          </a:p>
        </p:txBody>
      </p:sp>
      <p:sp>
        <p:nvSpPr>
          <p:cNvPr id="10" name="Text 7"/>
          <p:cNvSpPr/>
          <p:nvPr/>
        </p:nvSpPr>
        <p:spPr>
          <a:xfrm>
            <a:off x="5449505" y="3441187"/>
            <a:ext cx="3601224" cy="257175"/>
          </a:xfrm>
          <a:prstGeom prst="rect">
            <a:avLst/>
          </a:prstGeom>
          <a:noFill/>
          <a:ln/>
        </p:spPr>
        <p:txBody>
          <a:bodyPr wrap="square" lIns="0" tIns="0" rIns="0" bIns="0" rtlCol="0" anchor="t"/>
          <a:lstStyle/>
          <a:p>
            <a:pPr algn="ctr">
              <a:lnSpc>
                <a:spcPts val="2025"/>
              </a:lnSpc>
            </a:pPr>
            <a:r>
              <a:rPr lang="en-US" sz="1400" b="1" i="1" spc="360" kern="0" dirty="0">
                <a:solidFill>
                  <a:srgbClr val="023DC6"/>
                </a:solidFill>
                <a:latin typeface="Inter" pitchFamily="34" charset="0"/>
                <a:ea typeface="Inter" pitchFamily="34" charset="-122"/>
                <a:cs typeface="Inter" pitchFamily="34" charset="-120"/>
              </a:rPr>
              <a:t>SOFTWARE REQUIREMENTS</a:t>
            </a:r>
            <a:endParaRPr lang="en-US" sz="1350" dirty="0"/>
          </a:p>
        </p:txBody>
      </p:sp>
      <p:sp>
        <p:nvSpPr>
          <p:cNvPr id="11" name="Text 8"/>
          <p:cNvSpPr/>
          <p:nvPr/>
        </p:nvSpPr>
        <p:spPr>
          <a:xfrm>
            <a:off x="476249" y="-95250"/>
            <a:ext cx="8191501" cy="571500"/>
          </a:xfrm>
          <a:prstGeom prst="rect">
            <a:avLst/>
          </a:prstGeom>
          <a:noFill/>
          <a:ln/>
        </p:spPr>
        <p:txBody>
          <a:bodyPr wrap="square" lIns="0" tIns="0" rIns="0" bIns="0" rtlCol="0" anchor="t"/>
          <a:lstStyle/>
          <a:p>
            <a:pPr algn="ctr">
              <a:lnSpc>
                <a:spcPts val="4500"/>
              </a:lnSpc>
            </a:pPr>
            <a:r>
              <a:rPr lang="en-US" sz="2400" b="1" spc="-24" kern="0" dirty="0">
                <a:solidFill>
                  <a:srgbClr val="FFFFFF"/>
                </a:solidFill>
                <a:latin typeface="Inter" pitchFamily="34" charset="0"/>
                <a:ea typeface="Inter" pitchFamily="34" charset="-122"/>
                <a:cs typeface="Inter" pitchFamily="34" charset="-120"/>
              </a:rPr>
              <a:t>System Requirement Specification</a:t>
            </a:r>
            <a:endParaRPr lang="en-US" sz="4500" dirty="0"/>
          </a:p>
        </p:txBody>
      </p:sp>
      <p:sp>
        <p:nvSpPr>
          <p:cNvPr id="12" name="Text 9"/>
          <p:cNvSpPr/>
          <p:nvPr/>
        </p:nvSpPr>
        <p:spPr>
          <a:xfrm>
            <a:off x="267377" y="1575102"/>
            <a:ext cx="3347264" cy="1200150"/>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Infrastructure provisioning and configuration</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Application deployment and release automation</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Environment management</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Continuous integration and continuous delivery</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Monitoring and alerting</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Support for different cloud providers</a:t>
            </a:r>
            <a:endParaRPr lang="en-US" sz="1050" dirty="0"/>
          </a:p>
        </p:txBody>
      </p:sp>
      <p:sp>
        <p:nvSpPr>
          <p:cNvPr id="13" name="Text 10"/>
          <p:cNvSpPr/>
          <p:nvPr/>
        </p:nvSpPr>
        <p:spPr>
          <a:xfrm>
            <a:off x="5616336" y="1673347"/>
            <a:ext cx="2655213" cy="1000125"/>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Fast deployment times(Performance)</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Availability</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Reliability</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Maintainability</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Interoperability</a:t>
            </a:r>
            <a:endParaRPr lang="en-US" sz="1050" dirty="0"/>
          </a:p>
        </p:txBody>
      </p:sp>
      <p:sp>
        <p:nvSpPr>
          <p:cNvPr id="14" name="Text 11"/>
          <p:cNvSpPr/>
          <p:nvPr/>
        </p:nvSpPr>
        <p:spPr>
          <a:xfrm>
            <a:off x="1211845" y="3825644"/>
            <a:ext cx="2576394" cy="800100"/>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Virtual Machine (VM) Specifications</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Storage</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RAM</a:t>
            </a:r>
            <a:endParaRPr lang="en-US" sz="1050" dirty="0"/>
          </a:p>
          <a:p>
            <a:pPr algn="l">
              <a:lnSpc>
                <a:spcPts val="1575"/>
              </a:lnSpc>
            </a:pPr>
            <a:endParaRPr lang="en-US" sz="1050" dirty="0"/>
          </a:p>
        </p:txBody>
      </p:sp>
      <p:sp>
        <p:nvSpPr>
          <p:cNvPr id="15" name="Text 12"/>
          <p:cNvSpPr/>
          <p:nvPr/>
        </p:nvSpPr>
        <p:spPr>
          <a:xfrm>
            <a:off x="5614231" y="3825644"/>
            <a:ext cx="2339995" cy="1000125"/>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Containerization Platform</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Operating System</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Cloud Management Environment</a:t>
            </a:r>
            <a:endParaRPr lang="en-US" sz="1050" dirty="0"/>
          </a:p>
          <a:p>
            <a:pPr algn="l" marL="190500" indent="-190500">
              <a:lnSpc>
                <a:spcPts val="1575"/>
              </a:lnSpc>
              <a:buSzPct val="100000"/>
              <a:buChar char="•"/>
            </a:pPr>
            <a:r>
              <a:rPr lang="en-US" sz="1100" b="1" spc="12" kern="0" dirty="0">
                <a:solidFill>
                  <a:srgbClr val="000000"/>
                </a:solidFill>
                <a:latin typeface="Inter" pitchFamily="34" charset="0"/>
                <a:ea typeface="Inter" pitchFamily="34" charset="-122"/>
                <a:cs typeface="Inter" pitchFamily="34" charset="-120"/>
              </a:rPr>
              <a:t>Node js</a:t>
            </a:r>
            <a:endParaRPr lang="en-US" sz="1050" dirty="0"/>
          </a:p>
          <a:p>
            <a:pPr algn="l">
              <a:lnSpc>
                <a:spcPts val="1575"/>
              </a:lnSpc>
            </a:pPr>
            <a:endParaRPr lang="en-US" sz="1050" dirty="0"/>
          </a:p>
        </p:txBody>
      </p:sp>
      <p:pic>
        <p:nvPicPr>
          <p:cNvPr id="16" name="Image 0" descr="https://imgproxy.services.pitch.com/_/format:png/skp:png/plain/pitch-assets-app-f315888a-a107-4075-bcf2-5c74631b8ebe/stickers/teamwork/teamwork_postit_pin.png">    </p:cNvPr>
          <p:cNvPicPr>
            <a:picLocks noChangeAspect="1"/>
          </p:cNvPicPr>
          <p:nvPr/>
        </p:nvPicPr>
        <p:blipFill>
          <a:blip r:embed="rId1"/>
          <a:stretch>
            <a:fillRect/>
          </a:stretch>
        </p:blipFill>
        <p:spPr>
          <a:xfrm>
            <a:off x="4011776" y="585742"/>
            <a:ext cx="1117902" cy="1117902"/>
          </a:xfrm>
          <a:prstGeom prst="rect">
            <a:avLst/>
          </a:prstGeom>
        </p:spPr>
      </p:pic>
      <p:pic>
        <p:nvPicPr>
          <p:cNvPr id="1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A84DF9"/>
        </a:solidFill>
      </p:bgPr>
    </p:bg>
    <p:spTree>
      <p:nvGrpSpPr>
        <p:cNvPr id="1" name=""/>
        <p:cNvGrpSpPr/>
        <p:nvPr/>
      </p:nvGrpSpPr>
      <p:grpSpPr>
        <a:xfrm>
          <a:off x="0" y="0"/>
          <a:ext cx="0" cy="0"/>
          <a:chOff x="0" y="0"/>
          <a:chExt cx="0" cy="0"/>
        </a:xfrm>
      </p:grpSpPr>
      <p:sp>
        <p:nvSpPr>
          <p:cNvPr id="3" name="Shape 0"/>
          <p:cNvSpPr/>
          <p:nvPr/>
        </p:nvSpPr>
        <p:spPr>
          <a:xfrm>
            <a:off x="289976" y="1524336"/>
            <a:ext cx="1739794" cy="2546279"/>
          </a:xfrm>
          <a:prstGeom prst="roundRect">
            <a:avLst>
              <a:gd name="adj" fmla="val 1800"/>
            </a:avLst>
          </a:prstGeom>
          <a:solidFill>
            <a:srgbClr val="FFFFFF"/>
          </a:solidFill>
          <a:ln/>
          <a:effectLst>
            <a:outerShdw sx="100000" sy="100000" kx="0" ky="0" algn="bl" rotWithShape="0" blurRad="254000" dist="25400" dir="5400000">
              <a:srgbClr val="000000">
                <a:alpha val="20000"/>
              </a:srgbClr>
            </a:outerShdw>
          </a:effectLst>
        </p:spPr>
      </p:sp>
      <p:pic>
        <p:nvPicPr>
          <p:cNvPr id="4" name="Image 0" descr="https://pitch-assets-ccb95893-de3f-4266-973c-20049231b248.s3.eu-west-1.amazonaws.com/cac025e4-6d0a-467d-874a-1dbca538ca8a?pitch-bytes=109537&amp;pitch-content-type=image%2Fpng">    </p:cNvPr>
          <p:cNvPicPr>
            <a:picLocks noChangeAspect="1"/>
          </p:cNvPicPr>
          <p:nvPr/>
        </p:nvPicPr>
        <p:blipFill>
          <a:blip r:embed="rId1"/>
          <a:srcRect l="33932" r="34635" t="21118" b="26397"/>
          <a:stretch/>
        </p:blipFill>
        <p:spPr>
          <a:xfrm>
            <a:off x="564276" y="1793710"/>
            <a:ext cx="1025285" cy="986494"/>
          </a:xfrm>
          <a:prstGeom prst="rect">
            <a:avLst/>
          </a:prstGeom>
        </p:spPr>
      </p:pic>
      <p:sp>
        <p:nvSpPr>
          <p:cNvPr id="5" name="Text 1"/>
          <p:cNvSpPr/>
          <p:nvPr/>
        </p:nvSpPr>
        <p:spPr>
          <a:xfrm>
            <a:off x="2625293" y="1570288"/>
            <a:ext cx="1739794" cy="2546279"/>
          </a:xfrm>
          <a:prstGeom prst="roundRect">
            <a:avLst>
              <a:gd name="adj" fmla="val 1800"/>
            </a:avLst>
          </a:prstGeom>
          <a:solidFill>
            <a:srgbClr val="FFFFFF"/>
          </a:solidFill>
          <a:ln/>
          <a:effectLst>
            <a:outerShdw sx="100000" sy="100000" kx="0" ky="0" algn="bl" rotWithShape="0" blurRad="254000" dist="25400" dir="5400000">
              <a:srgbClr val="000000">
                <a:alpha val="20000"/>
              </a:srgbClr>
            </a:outerShdw>
          </a:effectLst>
        </p:spPr>
        <p:txBody>
          <a:bodyPr wrap="square" lIns="96655" tIns="300602" rIns="96655" bIns="300602" rtlCol="0" anchor="ctr"/>
          <a:lstStyle/>
          <a:p>
            <a:pPr algn="ctr">
              <a:lnSpc>
                <a:spcPts val="1575"/>
              </a:lnSpc>
            </a:pPr>
            <a:endParaRPr lang="en-US" sz="1050" dirty="0"/>
          </a:p>
        </p:txBody>
      </p:sp>
      <p:pic>
        <p:nvPicPr>
          <p:cNvPr id="6" name="Image 1" descr="https://pitch-assets-ccb95893-de3f-4266-973c-20049231b248.s3.eu-west-1.amazonaws.com/ad040391-8b21-4d97-962c-fd563b35ab13?pitch-bytes=134565&amp;pitch-content-type=image%2Fpng">    </p:cNvPr>
          <p:cNvPicPr>
            <a:picLocks noChangeAspect="1"/>
          </p:cNvPicPr>
          <p:nvPr/>
        </p:nvPicPr>
        <p:blipFill>
          <a:blip r:embed="rId2"/>
          <a:srcRect l="30839" r="28326" t="25153" b="5450"/>
          <a:stretch/>
        </p:blipFill>
        <p:spPr>
          <a:xfrm>
            <a:off x="2868530" y="1657190"/>
            <a:ext cx="1280672" cy="1148081"/>
          </a:xfrm>
          <a:prstGeom prst="rect">
            <a:avLst/>
          </a:prstGeom>
        </p:spPr>
      </p:pic>
      <p:sp>
        <p:nvSpPr>
          <p:cNvPr id="7" name="Text 2"/>
          <p:cNvSpPr/>
          <p:nvPr/>
        </p:nvSpPr>
        <p:spPr>
          <a:xfrm>
            <a:off x="2690599" y="3125950"/>
            <a:ext cx="1628477" cy="514350"/>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CREATE A EC2 INSTANCE ON AWS BASED ON THE ANALYSIS.</a:t>
            </a:r>
            <a:endParaRPr lang="en-US" sz="675" dirty="0"/>
          </a:p>
        </p:txBody>
      </p:sp>
      <p:sp>
        <p:nvSpPr>
          <p:cNvPr id="8" name="Text 3"/>
          <p:cNvSpPr/>
          <p:nvPr/>
        </p:nvSpPr>
        <p:spPr>
          <a:xfrm>
            <a:off x="342746" y="3123572"/>
            <a:ext cx="1628477" cy="385763"/>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PUSH THE CODE TO VERSION CONTROL </a:t>
            </a:r>
            <a:endParaRPr lang="en-US" sz="675" dirty="0"/>
          </a:p>
          <a:p>
            <a:pPr algn="ctr">
              <a:lnSpc>
                <a:spcPts val="1013"/>
              </a:lnSpc>
            </a:pPr>
            <a:r>
              <a:rPr lang="en-US" sz="700" b="1" spc="360" kern="0" dirty="0">
                <a:solidFill>
                  <a:srgbClr val="A84DF9"/>
                </a:solidFill>
                <a:latin typeface="Inter" pitchFamily="34" charset="0"/>
                <a:ea typeface="Inter" pitchFamily="34" charset="-122"/>
                <a:cs typeface="Inter" pitchFamily="34" charset="-120"/>
              </a:rPr>
              <a:t>SYSTEM</a:t>
            </a:r>
            <a:endParaRPr lang="en-US" sz="675" dirty="0"/>
          </a:p>
        </p:txBody>
      </p:sp>
      <p:sp>
        <p:nvSpPr>
          <p:cNvPr id="9" name="Text 4"/>
          <p:cNvSpPr/>
          <p:nvPr/>
        </p:nvSpPr>
        <p:spPr>
          <a:xfrm>
            <a:off x="5002387" y="1566108"/>
            <a:ext cx="1739794" cy="2546279"/>
          </a:xfrm>
          <a:prstGeom prst="roundRect">
            <a:avLst>
              <a:gd name="adj" fmla="val 1800"/>
            </a:avLst>
          </a:prstGeom>
          <a:solidFill>
            <a:srgbClr val="FFFFFF"/>
          </a:solidFill>
          <a:ln/>
          <a:effectLst>
            <a:outerShdw sx="100000" sy="100000" kx="0" ky="0" algn="bl" rotWithShape="0" blurRad="254000" dist="25400" dir="5400000">
              <a:srgbClr val="000000">
                <a:alpha val="20000"/>
              </a:srgbClr>
            </a:outerShdw>
          </a:effectLst>
        </p:spPr>
        <p:txBody>
          <a:bodyPr wrap="square" lIns="96655" tIns="300602" rIns="96655" bIns="300602" rtlCol="0" anchor="ctr"/>
          <a:lstStyle/>
          <a:p>
            <a:pPr algn="ctr">
              <a:lnSpc>
                <a:spcPts val="1575"/>
              </a:lnSpc>
            </a:pPr>
            <a:endParaRPr lang="en-US" sz="1050" dirty="0"/>
          </a:p>
        </p:txBody>
      </p:sp>
      <p:sp>
        <p:nvSpPr>
          <p:cNvPr id="10" name="Text 5"/>
          <p:cNvSpPr/>
          <p:nvPr/>
        </p:nvSpPr>
        <p:spPr>
          <a:xfrm>
            <a:off x="7320994" y="1570284"/>
            <a:ext cx="1739794" cy="2546279"/>
          </a:xfrm>
          <a:prstGeom prst="roundRect">
            <a:avLst>
              <a:gd name="adj" fmla="val 1800"/>
            </a:avLst>
          </a:prstGeom>
          <a:solidFill>
            <a:srgbClr val="FFFFFF"/>
          </a:solidFill>
          <a:ln/>
          <a:effectLst>
            <a:outerShdw sx="100000" sy="100000" kx="0" ky="0" algn="bl" rotWithShape="0" blurRad="254000" dist="25400" dir="5400000">
              <a:srgbClr val="000000">
                <a:alpha val="20000"/>
              </a:srgbClr>
            </a:outerShdw>
          </a:effectLst>
        </p:spPr>
        <p:txBody>
          <a:bodyPr wrap="square" lIns="96655" tIns="300602" rIns="96655" bIns="300602" rtlCol="0" anchor="ctr"/>
          <a:lstStyle/>
          <a:p>
            <a:pPr algn="ctr">
              <a:lnSpc>
                <a:spcPts val="1575"/>
              </a:lnSpc>
            </a:pPr>
            <a:endParaRPr lang="en-US" sz="1050" dirty="0"/>
          </a:p>
        </p:txBody>
      </p:sp>
      <p:sp>
        <p:nvSpPr>
          <p:cNvPr id="11" name="Text 6"/>
          <p:cNvSpPr/>
          <p:nvPr/>
        </p:nvSpPr>
        <p:spPr>
          <a:xfrm>
            <a:off x="3255653" y="367630"/>
            <a:ext cx="8191500" cy="335280"/>
          </a:xfrm>
          <a:prstGeom prst="rect">
            <a:avLst/>
          </a:prstGeom>
          <a:noFill/>
          <a:ln/>
        </p:spPr>
        <p:txBody>
          <a:bodyPr wrap="square" lIns="0" tIns="0" rIns="0" bIns="0" rtlCol="0" anchor="t"/>
          <a:lstStyle/>
          <a:p>
            <a:pPr algn="l">
              <a:lnSpc>
                <a:spcPts val="2640"/>
              </a:lnSpc>
            </a:pPr>
            <a:r>
              <a:rPr lang="en-US" sz="2400" b="1" spc="-24" kern="0" dirty="0">
                <a:solidFill>
                  <a:srgbClr val="A84DF9"/>
                </a:solidFill>
                <a:latin typeface="Inter" pitchFamily="34" charset="0"/>
                <a:ea typeface="Inter" pitchFamily="34" charset="-122"/>
                <a:cs typeface="Inter" pitchFamily="34" charset="-120"/>
              </a:rPr>
              <a:t>Proposed System</a:t>
            </a:r>
            <a:endParaRPr lang="en-US" sz="2400" dirty="0"/>
          </a:p>
        </p:txBody>
      </p:sp>
      <p:sp>
        <p:nvSpPr>
          <p:cNvPr id="12" name="Text 7"/>
          <p:cNvSpPr/>
          <p:nvPr/>
        </p:nvSpPr>
        <p:spPr>
          <a:xfrm>
            <a:off x="949577" y="233945"/>
            <a:ext cx="8191500" cy="335280"/>
          </a:xfrm>
          <a:prstGeom prst="rect">
            <a:avLst/>
          </a:prstGeom>
          <a:noFill/>
          <a:ln/>
        </p:spPr>
        <p:txBody>
          <a:bodyPr wrap="square" lIns="0" tIns="0" rIns="0" bIns="0" rtlCol="0" anchor="t"/>
          <a:lstStyle/>
          <a:p>
            <a:pPr algn="l">
              <a:lnSpc>
                <a:spcPts val="2640"/>
              </a:lnSpc>
            </a:pPr>
            <a:r>
              <a:rPr lang="en-US" sz="2400" b="1" spc="-24" kern="0" dirty="0">
                <a:solidFill>
                  <a:srgbClr val="FFFFFF"/>
                </a:solidFill>
                <a:latin typeface="Inter" pitchFamily="34" charset="0"/>
                <a:ea typeface="Inter" pitchFamily="34" charset="-122"/>
                <a:cs typeface="Inter" pitchFamily="34" charset="-120"/>
              </a:rPr>
              <a:t>Proposed System</a:t>
            </a:r>
            <a:endParaRPr lang="en-US" sz="2400" dirty="0"/>
          </a:p>
        </p:txBody>
      </p:sp>
      <p:sp>
        <p:nvSpPr>
          <p:cNvPr id="13" name="Text 8"/>
          <p:cNvSpPr/>
          <p:nvPr/>
        </p:nvSpPr>
        <p:spPr>
          <a:xfrm>
            <a:off x="949577" y="571129"/>
            <a:ext cx="2043053" cy="130969"/>
          </a:xfrm>
          <a:prstGeom prst="rect">
            <a:avLst/>
          </a:prstGeom>
          <a:noFill/>
          <a:ln/>
        </p:spPr>
        <p:txBody>
          <a:bodyPr wrap="none" lIns="0" tIns="0" rIns="0" bIns="0" rtlCol="0" anchor="t">
            <a:spAutoFit/>
          </a:bodyPr>
          <a:lstStyle/>
          <a:p>
            <a:pPr algn="l">
              <a:lnSpc>
                <a:spcPts val="1031"/>
              </a:lnSpc>
            </a:pPr>
            <a:r>
              <a:rPr lang="en-US" sz="800" b="0" spc="12" kern="0" dirty="0">
                <a:solidFill>
                  <a:srgbClr val="FFFFFF"/>
                </a:solidFill>
                <a:latin typeface="Inter" pitchFamily="34" charset="0"/>
                <a:ea typeface="Inter" pitchFamily="34" charset="-122"/>
                <a:cs typeface="Inter" pitchFamily="34" charset="-120"/>
              </a:rPr>
              <a:t>Automating the below steps mentioned .</a:t>
            </a:r>
            <a:endParaRPr lang="en-US" sz="825" dirty="0"/>
          </a:p>
        </p:txBody>
      </p:sp>
      <p:pic>
        <p:nvPicPr>
          <p:cNvPr id="14" name="Image 2" descr="https://imgproxy.services.pitch.com/_/format:png/skp:png/plain/pitch-assets-app-f315888a-a107-4075-bcf2-5c74631b8ebe/stickers/helping-hands/point-v2.apng">    </p:cNvPr>
          <p:cNvPicPr>
            <a:picLocks noChangeAspect="1"/>
          </p:cNvPicPr>
          <p:nvPr/>
        </p:nvPicPr>
        <p:blipFill>
          <a:blip r:embed="rId3"/>
          <a:stretch>
            <a:fillRect/>
          </a:stretch>
        </p:blipFill>
        <p:spPr>
          <a:xfrm>
            <a:off x="289882" y="90477"/>
            <a:ext cx="618609" cy="618609"/>
          </a:xfrm>
          <a:prstGeom prst="rect">
            <a:avLst/>
          </a:prstGeom>
        </p:spPr>
      </p:pic>
      <p:pic>
        <p:nvPicPr>
          <p:cNvPr id="15" name="Image 3" descr="https://imgproxy.services.pitch.com/_/format:png/skp:png/plain/pitch-assets-app-f315888a-a107-4075-bcf2-5c74631b8ebe/stickers/remote-work/hello.png">    </p:cNvPr>
          <p:cNvPicPr>
            <a:picLocks noChangeAspect="1"/>
          </p:cNvPicPr>
          <p:nvPr/>
        </p:nvPicPr>
        <p:blipFill>
          <a:blip r:embed="rId4"/>
          <a:stretch>
            <a:fillRect/>
          </a:stretch>
        </p:blipFill>
        <p:spPr>
          <a:xfrm>
            <a:off x="7234201" y="-376418"/>
            <a:ext cx="1828800" cy="1828800"/>
          </a:xfrm>
          <a:prstGeom prst="rect">
            <a:avLst/>
          </a:prstGeom>
        </p:spPr>
      </p:pic>
      <p:sp>
        <p:nvSpPr>
          <p:cNvPr id="16" name="Text 9"/>
          <p:cNvSpPr/>
          <p:nvPr/>
        </p:nvSpPr>
        <p:spPr>
          <a:xfrm>
            <a:off x="5055162" y="3123572"/>
            <a:ext cx="1628478" cy="257175"/>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PULL THE CODE ON THE AWS AND ANALYSE IT.</a:t>
            </a:r>
            <a:endParaRPr lang="en-US" sz="675" dirty="0"/>
          </a:p>
        </p:txBody>
      </p:sp>
      <p:pic>
        <p:nvPicPr>
          <p:cNvPr id="17" name="Image 4" descr="https://pitch-assets-ccb95893-de3f-4266-973c-20049231b248.s3.eu-west-1.amazonaws.com/eecf818c-d070-46fc-918c-d239c40b53b8?pitch-bytes=35029&amp;pitch-content-type=image%2Fpng">    </p:cNvPr>
          <p:cNvPicPr>
            <a:picLocks noChangeAspect="1"/>
          </p:cNvPicPr>
          <p:nvPr/>
        </p:nvPicPr>
        <p:blipFill>
          <a:blip r:embed="rId5"/>
          <a:srcRect l="11891" r="11891" t="0" b="0"/>
          <a:stretch/>
        </p:blipFill>
        <p:spPr>
          <a:xfrm>
            <a:off x="5002388" y="1706413"/>
            <a:ext cx="1739794" cy="1163531"/>
          </a:xfrm>
          <a:prstGeom prst="rect">
            <a:avLst/>
          </a:prstGeom>
        </p:spPr>
      </p:pic>
      <p:sp>
        <p:nvSpPr>
          <p:cNvPr id="18" name="Text 10"/>
          <p:cNvSpPr/>
          <p:nvPr/>
        </p:nvSpPr>
        <p:spPr>
          <a:xfrm>
            <a:off x="7436467" y="3123034"/>
            <a:ext cx="1628417" cy="257175"/>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CONFIGURE THE PROXY SERVER.</a:t>
            </a:r>
            <a:endParaRPr lang="en-US" sz="675" dirty="0"/>
          </a:p>
        </p:txBody>
      </p:sp>
      <p:pic>
        <p:nvPicPr>
          <p:cNvPr id="19" name="Image 5" descr="https://pitch-assets-ccb95893-de3f-4266-973c-20049231b248.s3.eu-west-1.amazonaws.com/de39a672-6752-4b06-9e98-b541e777923f?pitch-bytes=361097&amp;pitch-content-type=image%2Fpng">    </p:cNvPr>
          <p:cNvPicPr>
            <a:picLocks noChangeAspect="1"/>
          </p:cNvPicPr>
          <p:nvPr/>
        </p:nvPicPr>
        <p:blipFill>
          <a:blip r:embed="rId6"/>
          <a:srcRect l="0" r="0" t="0" b="0"/>
          <a:stretch/>
        </p:blipFill>
        <p:spPr>
          <a:xfrm>
            <a:off x="7324607" y="1893975"/>
            <a:ext cx="1116610" cy="761395"/>
          </a:xfrm>
          <a:prstGeom prst="rect">
            <a:avLst/>
          </a:prstGeom>
        </p:spPr>
      </p:pic>
      <p:pic>
        <p:nvPicPr>
          <p:cNvPr id="20" name="Image 6" descr="https://pitch-assets-ccb95893-de3f-4266-973c-20049231b248.s3.eu-west-1.amazonaws.com/3424fa4f-f5ec-46f2-b0c4-cbbb9e3d164c?pitch-bytes=11313&amp;pitch-content-type=image%2Fpng">    </p:cNvPr>
          <p:cNvPicPr>
            <a:picLocks noChangeAspect="1"/>
          </p:cNvPicPr>
          <p:nvPr/>
        </p:nvPicPr>
        <p:blipFill>
          <a:blip r:embed="rId7"/>
          <a:srcRect l="0" r="0" t="0" b="0"/>
          <a:stretch/>
        </p:blipFill>
        <p:spPr>
          <a:xfrm>
            <a:off x="8397757" y="2027660"/>
            <a:ext cx="512435" cy="512435"/>
          </a:xfrm>
          <a:prstGeom prst="rect">
            <a:avLst/>
          </a:prstGeom>
        </p:spPr>
      </p:pic>
      <p:pic>
        <p:nvPicPr>
          <p:cNvPr id="21" name="Image 7" descr="https://imgproxy.services.pitch.com/_/format:png/skp:png/plain/pitch-assets-app-f315888a-a107-4075-bcf2-5c74631b8ebe/stickers/mark-it-up/arrow_2.png">    </p:cNvPr>
          <p:cNvPicPr>
            <a:picLocks noChangeAspect="1"/>
          </p:cNvPicPr>
          <p:nvPr/>
        </p:nvPicPr>
        <p:blipFill>
          <a:blip r:embed="rId8"/>
          <a:stretch>
            <a:fillRect/>
          </a:stretch>
        </p:blipFill>
        <p:spPr>
          <a:xfrm rot="20700000">
            <a:off x="2070405" y="2864289"/>
            <a:ext cx="535202" cy="214081"/>
          </a:xfrm>
          <a:prstGeom prst="rect">
            <a:avLst/>
          </a:prstGeom>
        </p:spPr>
      </p:pic>
      <p:pic>
        <p:nvPicPr>
          <p:cNvPr id="22" name="Image 8" descr="https://imgproxy.services.pitch.com/_/format:png/skp:png/plain/pitch-assets-app-f315888a-a107-4075-bcf2-5c74631b8ebe/stickers/mark-it-up/arrow_2.png">    </p:cNvPr>
          <p:cNvPicPr>
            <a:picLocks noChangeAspect="1"/>
          </p:cNvPicPr>
          <p:nvPr/>
        </p:nvPicPr>
        <p:blipFill>
          <a:blip r:embed="rId9"/>
          <a:stretch>
            <a:fillRect/>
          </a:stretch>
        </p:blipFill>
        <p:spPr>
          <a:xfrm rot="20700000">
            <a:off x="4384836" y="2864289"/>
            <a:ext cx="535202" cy="214081"/>
          </a:xfrm>
          <a:prstGeom prst="rect">
            <a:avLst/>
          </a:prstGeom>
        </p:spPr>
      </p:pic>
      <p:pic>
        <p:nvPicPr>
          <p:cNvPr id="23" name="Image 9" descr="https://imgproxy.services.pitch.com/_/format:png/skp:png/plain/pitch-assets-app-f315888a-a107-4075-bcf2-5c74631b8ebe/stickers/mark-it-up/arrow_2.png">    </p:cNvPr>
          <p:cNvPicPr>
            <a:picLocks noChangeAspect="1"/>
          </p:cNvPicPr>
          <p:nvPr/>
        </p:nvPicPr>
        <p:blipFill>
          <a:blip r:embed="rId10"/>
          <a:stretch>
            <a:fillRect/>
          </a:stretch>
        </p:blipFill>
        <p:spPr>
          <a:xfrm rot="20700000">
            <a:off x="6757755" y="2981264"/>
            <a:ext cx="535202" cy="214081"/>
          </a:xfrm>
          <a:prstGeom prst="rect">
            <a:avLst/>
          </a:prstGeom>
        </p:spPr>
      </p:pic>
      <p:pic>
        <p:nvPicPr>
          <p:cNvPr id="24" name="Image 10" descr="https://pitch-assets-ccb95893-de3f-4266-973c-20049231b248.s3.eu-west-1.amazonaws.com/try-pitch-pdf-export-logo.svg">
            <a:hlinkClick r:id="rId13" tooltip=""/>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136595" y="4803153"/>
            <a:ext cx="515221" cy="2273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A84DF9"/>
        </a:solidFill>
      </p:bgPr>
    </p:bg>
    <p:spTree>
      <p:nvGrpSpPr>
        <p:cNvPr id="1" name=""/>
        <p:cNvGrpSpPr/>
        <p:nvPr/>
      </p:nvGrpSpPr>
      <p:grpSpPr>
        <a:xfrm>
          <a:off x="0" y="0"/>
          <a:ext cx="0" cy="0"/>
          <a:chOff x="0" y="0"/>
          <a:chExt cx="0" cy="0"/>
        </a:xfrm>
      </p:grpSpPr>
      <p:sp>
        <p:nvSpPr>
          <p:cNvPr id="3" name="Text 0"/>
          <p:cNvSpPr/>
          <p:nvPr/>
        </p:nvSpPr>
        <p:spPr>
          <a:xfrm>
            <a:off x="2690599" y="3125950"/>
            <a:ext cx="1628477" cy="514350"/>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CREATE A EC2 INSTANCE ON AWS BASED ON THE ANALYSIS.</a:t>
            </a:r>
            <a:endParaRPr lang="en-US" sz="675" dirty="0"/>
          </a:p>
        </p:txBody>
      </p:sp>
      <p:sp>
        <p:nvSpPr>
          <p:cNvPr id="4" name="Text 1"/>
          <p:cNvSpPr/>
          <p:nvPr/>
        </p:nvSpPr>
        <p:spPr>
          <a:xfrm>
            <a:off x="342746" y="3123572"/>
            <a:ext cx="1628477" cy="385762"/>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PUSH THE CODE TO VERSION CONTROL </a:t>
            </a:r>
            <a:endParaRPr lang="en-US" sz="675" dirty="0"/>
          </a:p>
          <a:p>
            <a:pPr algn="ctr">
              <a:lnSpc>
                <a:spcPts val="1013"/>
              </a:lnSpc>
            </a:pPr>
            <a:r>
              <a:rPr lang="en-US" sz="700" b="1" spc="360" kern="0" dirty="0">
                <a:solidFill>
                  <a:srgbClr val="A84DF9"/>
                </a:solidFill>
                <a:latin typeface="Inter" pitchFamily="34" charset="0"/>
                <a:ea typeface="Inter" pitchFamily="34" charset="-122"/>
                <a:cs typeface="Inter" pitchFamily="34" charset="-120"/>
              </a:rPr>
              <a:t>SYSTEM</a:t>
            </a:r>
            <a:endParaRPr lang="en-US" sz="675" dirty="0"/>
          </a:p>
        </p:txBody>
      </p:sp>
      <p:sp>
        <p:nvSpPr>
          <p:cNvPr id="5" name="Text 2"/>
          <p:cNvSpPr/>
          <p:nvPr/>
        </p:nvSpPr>
        <p:spPr>
          <a:xfrm>
            <a:off x="3255653" y="367630"/>
            <a:ext cx="8191500" cy="335280"/>
          </a:xfrm>
          <a:prstGeom prst="rect">
            <a:avLst/>
          </a:prstGeom>
          <a:noFill/>
          <a:ln/>
        </p:spPr>
        <p:txBody>
          <a:bodyPr wrap="square" lIns="0" tIns="0" rIns="0" bIns="0" rtlCol="0" anchor="t"/>
          <a:lstStyle/>
          <a:p>
            <a:pPr algn="l">
              <a:lnSpc>
                <a:spcPts val="2640"/>
              </a:lnSpc>
            </a:pPr>
            <a:r>
              <a:rPr lang="en-US" sz="2400" b="1" spc="-24" kern="0" dirty="0">
                <a:solidFill>
                  <a:srgbClr val="A84DF9"/>
                </a:solidFill>
                <a:latin typeface="Inter" pitchFamily="34" charset="0"/>
                <a:ea typeface="Inter" pitchFamily="34" charset="-122"/>
                <a:cs typeface="Inter" pitchFamily="34" charset="-120"/>
              </a:rPr>
              <a:t>Proposed System</a:t>
            </a:r>
            <a:endParaRPr lang="en-US" sz="2400" dirty="0"/>
          </a:p>
        </p:txBody>
      </p:sp>
      <p:sp>
        <p:nvSpPr>
          <p:cNvPr id="6" name="Text 3"/>
          <p:cNvSpPr/>
          <p:nvPr/>
        </p:nvSpPr>
        <p:spPr>
          <a:xfrm>
            <a:off x="949577" y="233945"/>
            <a:ext cx="8191500" cy="335280"/>
          </a:xfrm>
          <a:prstGeom prst="rect">
            <a:avLst/>
          </a:prstGeom>
          <a:noFill/>
          <a:ln/>
        </p:spPr>
        <p:txBody>
          <a:bodyPr wrap="square" lIns="0" tIns="0" rIns="0" bIns="0" rtlCol="0" anchor="t"/>
          <a:lstStyle/>
          <a:p>
            <a:pPr algn="l">
              <a:lnSpc>
                <a:spcPts val="2640"/>
              </a:lnSpc>
            </a:pPr>
            <a:r>
              <a:rPr lang="en-US" sz="2400" b="1" spc="-24" kern="0" dirty="0">
                <a:solidFill>
                  <a:srgbClr val="FFFFFF"/>
                </a:solidFill>
                <a:latin typeface="Inter" pitchFamily="34" charset="0"/>
                <a:ea typeface="Inter" pitchFamily="34" charset="-122"/>
                <a:cs typeface="Inter" pitchFamily="34" charset="-120"/>
              </a:rPr>
              <a:t>Proposed System in detail</a:t>
            </a:r>
            <a:endParaRPr lang="en-US" sz="2400" dirty="0"/>
          </a:p>
        </p:txBody>
      </p:sp>
      <p:sp>
        <p:nvSpPr>
          <p:cNvPr id="7" name="Text 4"/>
          <p:cNvSpPr/>
          <p:nvPr/>
        </p:nvSpPr>
        <p:spPr>
          <a:xfrm>
            <a:off x="949577" y="571129"/>
            <a:ext cx="2043053" cy="130969"/>
          </a:xfrm>
          <a:prstGeom prst="rect">
            <a:avLst/>
          </a:prstGeom>
          <a:noFill/>
          <a:ln/>
        </p:spPr>
        <p:txBody>
          <a:bodyPr wrap="none" lIns="0" tIns="0" rIns="0" bIns="0" rtlCol="0" anchor="t">
            <a:spAutoFit/>
          </a:bodyPr>
          <a:lstStyle/>
          <a:p>
            <a:pPr algn="l">
              <a:lnSpc>
                <a:spcPts val="1031"/>
              </a:lnSpc>
            </a:pPr>
            <a:r>
              <a:rPr lang="en-US" sz="800" b="0" spc="12" kern="0" dirty="0">
                <a:solidFill>
                  <a:srgbClr val="FFFFFF"/>
                </a:solidFill>
                <a:latin typeface="Inter" pitchFamily="34" charset="0"/>
                <a:ea typeface="Inter" pitchFamily="34" charset="-122"/>
                <a:cs typeface="Inter" pitchFamily="34" charset="-120"/>
              </a:rPr>
              <a:t>Automating the below steps mentioned .</a:t>
            </a:r>
            <a:endParaRPr lang="en-US" sz="825" dirty="0"/>
          </a:p>
        </p:txBody>
      </p:sp>
      <p:pic>
        <p:nvPicPr>
          <p:cNvPr id="8" name="Image 0" descr="https://imgproxy.services.pitch.com/_/format:png/skp:png/plain/pitch-assets-app-f315888a-a107-4075-bcf2-5c74631b8ebe/stickers/helping-hands/point-v2.apng">    </p:cNvPr>
          <p:cNvPicPr>
            <a:picLocks noChangeAspect="1"/>
          </p:cNvPicPr>
          <p:nvPr/>
        </p:nvPicPr>
        <p:blipFill>
          <a:blip r:embed="rId1"/>
          <a:stretch>
            <a:fillRect/>
          </a:stretch>
        </p:blipFill>
        <p:spPr>
          <a:xfrm>
            <a:off x="289882" y="90477"/>
            <a:ext cx="618609" cy="618609"/>
          </a:xfrm>
          <a:prstGeom prst="rect">
            <a:avLst/>
          </a:prstGeom>
        </p:spPr>
      </p:pic>
      <p:pic>
        <p:nvPicPr>
          <p:cNvPr id="9" name="Image 1" descr="https://imgproxy.services.pitch.com/_/format:png/skp:png/plain/pitch-assets-app-f315888a-a107-4075-bcf2-5c74631b8ebe/stickers/remote-work/hello.png">    </p:cNvPr>
          <p:cNvPicPr>
            <a:picLocks noChangeAspect="1"/>
          </p:cNvPicPr>
          <p:nvPr/>
        </p:nvPicPr>
        <p:blipFill>
          <a:blip r:embed="rId2"/>
          <a:stretch>
            <a:fillRect/>
          </a:stretch>
        </p:blipFill>
        <p:spPr>
          <a:xfrm>
            <a:off x="7234201" y="-376418"/>
            <a:ext cx="1828800" cy="1828800"/>
          </a:xfrm>
          <a:prstGeom prst="rect">
            <a:avLst/>
          </a:prstGeom>
        </p:spPr>
      </p:pic>
      <p:sp>
        <p:nvSpPr>
          <p:cNvPr id="10" name="Text 5"/>
          <p:cNvSpPr/>
          <p:nvPr/>
        </p:nvSpPr>
        <p:spPr>
          <a:xfrm>
            <a:off x="5055163" y="3123572"/>
            <a:ext cx="1628477" cy="257175"/>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PULL THE CODE ON THE AWS AND ANALYSE IT.</a:t>
            </a:r>
            <a:endParaRPr lang="en-US" sz="675" dirty="0"/>
          </a:p>
        </p:txBody>
      </p:sp>
      <p:sp>
        <p:nvSpPr>
          <p:cNvPr id="11" name="Text 6"/>
          <p:cNvSpPr/>
          <p:nvPr/>
        </p:nvSpPr>
        <p:spPr>
          <a:xfrm>
            <a:off x="7436496" y="3123034"/>
            <a:ext cx="1628358" cy="257175"/>
          </a:xfrm>
          <a:prstGeom prst="rect">
            <a:avLst/>
          </a:prstGeom>
          <a:noFill/>
          <a:ln/>
        </p:spPr>
        <p:txBody>
          <a:bodyPr wrap="square" lIns="0" tIns="0" rIns="0" bIns="0" rtlCol="0" anchor="t"/>
          <a:lstStyle/>
          <a:p>
            <a:pPr algn="ctr">
              <a:lnSpc>
                <a:spcPts val="1013"/>
              </a:lnSpc>
            </a:pPr>
            <a:r>
              <a:rPr lang="en-US" sz="700" b="1" spc="360" kern="0" dirty="0">
                <a:solidFill>
                  <a:srgbClr val="A84DF9"/>
                </a:solidFill>
                <a:latin typeface="Inter" pitchFamily="34" charset="0"/>
                <a:ea typeface="Inter" pitchFamily="34" charset="-122"/>
                <a:cs typeface="Inter" pitchFamily="34" charset="-120"/>
              </a:rPr>
              <a:t>CONFIGURE THE PROXY SERVER.</a:t>
            </a:r>
            <a:endParaRPr lang="en-US" sz="675" dirty="0"/>
          </a:p>
        </p:txBody>
      </p:sp>
      <p:pic>
        <p:nvPicPr>
          <p:cNvPr id="12" name="Image 2" descr="https://pitch-assets-ccb95893-de3f-4266-973c-20049231b248.s3.eu-west-1.amazonaws.com/4492f2c6-79c0-4dfc-96c1-af0aa722af6b?pitch-bytes=113748&amp;pitch-content-type=image%2Fpng">    </p:cNvPr>
          <p:cNvPicPr>
            <a:picLocks noChangeAspect="1"/>
          </p:cNvPicPr>
          <p:nvPr/>
        </p:nvPicPr>
        <p:blipFill>
          <a:blip r:embed="rId3"/>
          <a:srcRect l="0" r="0" t="15000" b="15000"/>
          <a:stretch/>
        </p:blipFill>
        <p:spPr>
          <a:xfrm>
            <a:off x="0" y="1543050"/>
            <a:ext cx="9144000" cy="3600450"/>
          </a:xfrm>
          <a:prstGeom prst="rect">
            <a:avLst/>
          </a:prstGeom>
        </p:spPr>
      </p:pic>
      <p:pic>
        <p:nvPicPr>
          <p:cNvPr id="13" name="Image 3" descr="https://pitch-assets-ccb95893-de3f-4266-973c-20049231b248.s3.eu-west-1.amazonaws.com/c7aa6ca5-3909-4b0d-8f29-d418f5191b5a?pitch-bytes=80128&amp;pitch-content-type=image%2Fjpeg">    </p:cNvPr>
          <p:cNvPicPr>
            <a:picLocks noChangeAspect="1"/>
          </p:cNvPicPr>
          <p:nvPr/>
        </p:nvPicPr>
        <p:blipFill>
          <a:blip r:embed="rId4"/>
          <a:srcRect l="10729" r="10729" t="0" b="0"/>
          <a:stretch/>
        </p:blipFill>
        <p:spPr>
          <a:xfrm>
            <a:off x="4121231" y="2840316"/>
            <a:ext cx="1844512" cy="1059743"/>
          </a:xfrm>
          <a:prstGeom prst="rect">
            <a:avLst/>
          </a:prstGeom>
        </p:spPr>
      </p:pic>
      <p:pic>
        <p:nvPicPr>
          <p:cNvPr id="14"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476122" y="474306"/>
            <a:ext cx="8191084" cy="419100"/>
          </a:xfrm>
          <a:prstGeom prst="rect">
            <a:avLst/>
          </a:prstGeom>
          <a:noFill/>
          <a:ln/>
        </p:spPr>
        <p:txBody>
          <a:bodyPr wrap="square" lIns="0" tIns="0" rIns="0" bIns="0" rtlCol="0" anchor="t"/>
          <a:lstStyle/>
          <a:p>
            <a:pPr algn="ctr">
              <a:lnSpc>
                <a:spcPts val="3300"/>
              </a:lnSpc>
            </a:pPr>
            <a:r>
              <a:rPr lang="en-US" sz="3000" b="1" spc="-24" kern="0" dirty="0">
                <a:solidFill>
                  <a:srgbClr val="7825E2"/>
                </a:solidFill>
                <a:latin typeface="Inter" pitchFamily="34" charset="0"/>
                <a:ea typeface="Inter" pitchFamily="34" charset="-122"/>
                <a:cs typeface="Inter" pitchFamily="34" charset="-120"/>
              </a:rPr>
              <a:t>System Architecture</a:t>
            </a:r>
            <a:endParaRPr lang="en-US" sz="3000" dirty="0"/>
          </a:p>
        </p:txBody>
      </p:sp>
      <p:pic>
        <p:nvPicPr>
          <p:cNvPr id="5" name="Image 0" descr="https://pitch-assets-ccb95893-de3f-4266-973c-20049231b248.s3.eu-west-1.amazonaws.com/89076853-9495-4b90-bb02-21a5887f59b7?pitch-bytes=1046033&amp;pitch-content-type=image%2Fpng">    </p:cNvPr>
          <p:cNvPicPr>
            <a:picLocks noChangeAspect="1"/>
          </p:cNvPicPr>
          <p:nvPr/>
        </p:nvPicPr>
        <p:blipFill>
          <a:blip r:embed="rId1"/>
          <a:srcRect l="13330" r="14719" t="0" b="0"/>
          <a:stretch/>
        </p:blipFill>
        <p:spPr>
          <a:xfrm>
            <a:off x="825752" y="4060008"/>
            <a:ext cx="2904576" cy="1090532"/>
          </a:xfrm>
          <a:prstGeom prst="rect">
            <a:avLst/>
          </a:prstGeom>
        </p:spPr>
      </p:pic>
      <p:pic>
        <p:nvPicPr>
          <p:cNvPr id="6" name="Image 1" descr="https://pitch-assets-ccb95893-de3f-4266-973c-20049231b248.s3.eu-west-1.amazonaws.com/3e5a071b-5deb-4540-8650-85de70bf3133?pitch-bytes=705250&amp;pitch-content-type=image%2Fpng">    </p:cNvPr>
          <p:cNvPicPr>
            <a:picLocks noChangeAspect="1"/>
          </p:cNvPicPr>
          <p:nvPr/>
        </p:nvPicPr>
        <p:blipFill>
          <a:blip r:embed="rId2"/>
          <a:srcRect l="2359" r="1011" t="0" b="0"/>
          <a:stretch/>
        </p:blipFill>
        <p:spPr>
          <a:xfrm flipV="1" rot="10800000">
            <a:off x="7634216" y="-103700"/>
            <a:ext cx="1523388" cy="1318375"/>
          </a:xfrm>
          <a:prstGeom prst="rect">
            <a:avLst/>
          </a:prstGeom>
        </p:spPr>
      </p:pic>
      <p:sp>
        <p:nvSpPr>
          <p:cNvPr id="7" name="Text 2"/>
          <p:cNvSpPr/>
          <p:nvPr/>
        </p:nvSpPr>
        <p:spPr>
          <a:xfrm>
            <a:off x="476250" y="946765"/>
            <a:ext cx="38874" cy="1000125"/>
          </a:xfrm>
          <a:prstGeom prst="rect">
            <a:avLst/>
          </a:prstGeom>
          <a:noFill/>
          <a:ln/>
        </p:spPr>
        <p:txBody>
          <a:bodyPr wrap="none" lIns="0" tIns="0" rIns="0" bIns="0" rtlCol="0" anchor="t">
            <a:spAutoFit/>
          </a:bodyPr>
          <a:lstStyle/>
          <a:p>
            <a:pPr algn="l">
              <a:lnSpc>
                <a:spcPts val="1575"/>
              </a:lnSpc>
            </a:pPr>
            <a:endParaRPr lang="en-US" sz="1050" dirty="0"/>
          </a:p>
          <a:p>
            <a:pPr algn="l">
              <a:lnSpc>
                <a:spcPts val="1575"/>
              </a:lnSpc>
            </a:pPr>
            <a:endParaRPr lang="en-US" sz="1050" dirty="0"/>
          </a:p>
          <a:p>
            <a:pPr algn="l">
              <a:lnSpc>
                <a:spcPts val="1575"/>
              </a:lnSpc>
            </a:pPr>
            <a:endParaRPr lang="en-US" sz="1050" dirty="0"/>
          </a:p>
          <a:p>
            <a:pPr algn="l">
              <a:lnSpc>
                <a:spcPts val="1575"/>
              </a:lnSpc>
            </a:pPr>
            <a:endParaRPr lang="en-US" sz="1050" dirty="0"/>
          </a:p>
          <a:p>
            <a:pPr algn="l">
              <a:lnSpc>
                <a:spcPts val="1575"/>
              </a:lnSpc>
            </a:pPr>
            <a:endParaRPr lang="en-US" sz="1050" dirty="0"/>
          </a:p>
        </p:txBody>
      </p:sp>
      <p:pic>
        <p:nvPicPr>
          <p:cNvPr id="8" name="Image 2" descr="https://pitch-assets-ccb95893-de3f-4266-973c-20049231b248.s3.eu-west-1.amazonaws.com/29135646-d63f-43ab-aca4-d506a9aa8fab?pitch-bytes=116440&amp;pitch-content-type=image%2Fjpeg">    </p:cNvPr>
          <p:cNvPicPr>
            <a:picLocks noChangeAspect="1"/>
          </p:cNvPicPr>
          <p:nvPr/>
        </p:nvPicPr>
        <p:blipFill>
          <a:blip r:embed="rId3"/>
          <a:srcRect l="0" r="0" t="754" b="754"/>
          <a:stretch/>
        </p:blipFill>
        <p:spPr>
          <a:xfrm>
            <a:off x="1648649" y="1013608"/>
            <a:ext cx="6093982" cy="3111089"/>
          </a:xfrm>
          <a:prstGeom prst="rect">
            <a:avLst/>
          </a:prstGeom>
        </p:spPr>
      </p:pic>
      <p:sp>
        <p:nvSpPr>
          <p:cNvPr id="9" name="Shape 3"/>
          <p:cNvSpPr/>
          <p:nvPr/>
        </p:nvSpPr>
        <p:spPr>
          <a:xfrm>
            <a:off x="2504283" y="2435529"/>
            <a:ext cx="336379" cy="0"/>
          </a:xfrm>
          <a:prstGeom prst="line">
            <a:avLst/>
          </a:prstGeom>
          <a:solidFill>
            <a:srgbClr val="A84DF9"/>
          </a:solidFill>
          <a:ln w="10583">
            <a:solidFill>
              <a:srgbClr val="000000"/>
            </a:solidFill>
            <a:prstDash val="solid"/>
            <a:headEnd type="none"/>
            <a:tailEnd type="triangle"/>
          </a:ln>
        </p:spPr>
      </p:sp>
      <p:pic>
        <p:nvPicPr>
          <p:cNvPr id="10"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51e52f5-efb1-4010-9a14-e3255f8f77a5?pitch-bytes=1443770&amp;pitch-content-type=image%2Fpng">    </p:cNvPr>
          <p:cNvPicPr>
            <a:picLocks noChangeAspect="1"/>
          </p:cNvPicPr>
          <p:nvPr/>
        </p:nvPicPr>
        <p:blipFill>
          <a:blip r:embed="rId1"/>
          <a:srcRect l="0" r="0" t="0" b="0"/>
          <a:stretch/>
        </p:blipFill>
        <p:spPr>
          <a:xfrm>
            <a:off x="4024505" y="475879"/>
            <a:ext cx="5418652" cy="4192133"/>
          </a:xfrm>
          <a:prstGeom prst="rect">
            <a:avLst/>
          </a:prstGeom>
        </p:spPr>
      </p:pic>
      <p:sp>
        <p:nvSpPr>
          <p:cNvPr id="4" name="Text 0"/>
          <p:cNvSpPr/>
          <p:nvPr/>
        </p:nvSpPr>
        <p:spPr>
          <a:xfrm>
            <a:off x="5463177" y="878005"/>
            <a:ext cx="3809941" cy="335280"/>
          </a:xfrm>
          <a:prstGeom prst="rect">
            <a:avLst/>
          </a:prstGeom>
          <a:noFill/>
          <a:ln/>
        </p:spPr>
        <p:txBody>
          <a:bodyPr wrap="square" lIns="0" tIns="0" rIns="0" bIns="0" rtlCol="0" anchor="t"/>
          <a:lstStyle/>
          <a:p>
            <a:pPr algn="l">
              <a:lnSpc>
                <a:spcPts val="2640"/>
              </a:lnSpc>
            </a:pPr>
            <a:r>
              <a:rPr lang="en-US" sz="2400" b="1" spc="-24" kern="0" dirty="0">
                <a:solidFill>
                  <a:srgbClr val="A84DF9"/>
                </a:solidFill>
                <a:latin typeface="Inter" pitchFamily="34" charset="0"/>
                <a:ea typeface="Inter" pitchFamily="34" charset="-122"/>
                <a:cs typeface="Inter" pitchFamily="34" charset="-120"/>
              </a:rPr>
              <a:t>Module design</a:t>
            </a:r>
            <a:endParaRPr lang="en-US" sz="2400" dirty="0"/>
          </a:p>
        </p:txBody>
      </p:sp>
      <p:pic>
        <p:nvPicPr>
          <p:cNvPr id="5" name="Image 1" descr="https://pitch-assets-ccb95893-de3f-4266-973c-20049231b248.s3.eu-west-1.amazonaws.com/277b3611-ca9f-43c8-b245-f3cdb2ef6da2?pitch-bytes=84532&amp;pitch-content-type=image%2Fpng">    </p:cNvPr>
          <p:cNvPicPr>
            <a:picLocks noChangeAspect="1"/>
          </p:cNvPicPr>
          <p:nvPr/>
        </p:nvPicPr>
        <p:blipFill>
          <a:blip r:embed="rId2"/>
          <a:srcRect l="1519" r="1519" t="7266" b="7266"/>
          <a:stretch/>
        </p:blipFill>
        <p:spPr>
          <a:xfrm>
            <a:off x="4238807" y="1411848"/>
            <a:ext cx="5291825" cy="2340403"/>
          </a:xfrm>
          <a:prstGeom prst="rect">
            <a:avLst/>
          </a:prstGeom>
        </p:spPr>
      </p:pic>
      <p:sp>
        <p:nvSpPr>
          <p:cNvPr id="6" name="Shape 1"/>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pic>
        <p:nvPicPr>
          <p:cNvPr id="7" name="Image 2" descr="https://pitch-assets-ccb95893-de3f-4266-973c-20049231b248.s3.eu-west-1.amazonaws.com/89076853-9495-4b90-bb02-21a5887f59b7?pitch-bytes=1046033&amp;pitch-content-type=image%2Fpng">    </p:cNvPr>
          <p:cNvPicPr>
            <a:picLocks noChangeAspect="1"/>
          </p:cNvPicPr>
          <p:nvPr/>
        </p:nvPicPr>
        <p:blipFill>
          <a:blip r:embed="rId3"/>
          <a:srcRect l="13330" r="14719" t="0" b="0"/>
          <a:stretch/>
        </p:blipFill>
        <p:spPr>
          <a:xfrm>
            <a:off x="825752" y="4060008"/>
            <a:ext cx="2904576" cy="1090532"/>
          </a:xfrm>
          <a:prstGeom prst="rect">
            <a:avLst/>
          </a:prstGeom>
        </p:spPr>
      </p:pic>
      <p:pic>
        <p:nvPicPr>
          <p:cNvPr id="8" name="Image 3" descr="https://pitch-assets-ccb95893-de3f-4266-973c-20049231b248.s3.eu-west-1.amazonaws.com/3e5a071b-5deb-4540-8650-85de70bf3133?pitch-bytes=705250&amp;pitch-content-type=image%2Fpng">    </p:cNvPr>
          <p:cNvPicPr>
            <a:picLocks noChangeAspect="1"/>
          </p:cNvPicPr>
          <p:nvPr/>
        </p:nvPicPr>
        <p:blipFill>
          <a:blip r:embed="rId4"/>
          <a:srcRect l="2359" r="1011" t="0" b="0"/>
          <a:stretch/>
        </p:blipFill>
        <p:spPr>
          <a:xfrm flipV="1" rot="10800000">
            <a:off x="7634216" y="-103700"/>
            <a:ext cx="1523388" cy="1318375"/>
          </a:xfrm>
          <a:prstGeom prst="rect">
            <a:avLst/>
          </a:prstGeom>
        </p:spPr>
      </p:pic>
      <p:pic>
        <p:nvPicPr>
          <p:cNvPr id="9" name="Image 4" descr="https://imgproxy.services.pitch.com/_/format:png/skp:png/plain/pitch-assets-app-f315888a-a107-4075-bcf2-5c74631b8ebe/stickers/teamwork/teamwork_draft.png">    </p:cNvPr>
          <p:cNvPicPr>
            <a:picLocks noChangeAspect="1"/>
          </p:cNvPicPr>
          <p:nvPr/>
        </p:nvPicPr>
        <p:blipFill>
          <a:blip r:embed="rId5"/>
          <a:stretch>
            <a:fillRect/>
          </a:stretch>
        </p:blipFill>
        <p:spPr>
          <a:xfrm>
            <a:off x="-2042" y="-106566"/>
            <a:ext cx="901560" cy="721248"/>
          </a:xfrm>
          <a:prstGeom prst="rect">
            <a:avLst/>
          </a:prstGeom>
        </p:spPr>
      </p:pic>
      <p:pic>
        <p:nvPicPr>
          <p:cNvPr id="10" name="Image 5" descr="https://imgproxy.services.pitch.com/_/format:png/skp:png/plain/pitch-assets-app-f315888a-a107-4075-bcf2-5c74631b8ebe/stickers/remote-work/multitasking.png">    </p:cNvPr>
          <p:cNvPicPr>
            <a:picLocks noChangeAspect="1"/>
          </p:cNvPicPr>
          <p:nvPr/>
        </p:nvPicPr>
        <p:blipFill>
          <a:blip r:embed="rId6"/>
          <a:stretch>
            <a:fillRect/>
          </a:stretch>
        </p:blipFill>
        <p:spPr>
          <a:xfrm>
            <a:off x="958823" y="1849523"/>
            <a:ext cx="1828800" cy="1828800"/>
          </a:xfrm>
          <a:prstGeom prst="rect">
            <a:avLst/>
          </a:prstGeom>
        </p:spPr>
      </p:pic>
      <p:pic>
        <p:nvPicPr>
          <p:cNvPr id="11" name="Image 6"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A84DF9"/>
        </a:solidFill>
      </p:bgPr>
    </p:bg>
    <p:spTree>
      <p:nvGrpSpPr>
        <p:cNvPr id="1" name=""/>
        <p:cNvGrpSpPr/>
        <p:nvPr/>
      </p:nvGrpSpPr>
      <p:grpSpPr>
        <a:xfrm>
          <a:off x="0" y="0"/>
          <a:ext cx="0" cy="0"/>
          <a:chOff x="0" y="0"/>
          <a:chExt cx="0" cy="0"/>
        </a:xfrm>
      </p:grpSpPr>
      <p:sp>
        <p:nvSpPr>
          <p:cNvPr id="3" name="Shape 0"/>
          <p:cNvSpPr/>
          <p:nvPr/>
        </p:nvSpPr>
        <p:spPr>
          <a:xfrm>
            <a:off x="7714963" y="3982837"/>
            <a:ext cx="400050" cy="495300"/>
          </a:xfrm>
          <a:prstGeom prst="roundRect">
            <a:avLst>
              <a:gd name="adj" fmla="val 20250"/>
            </a:avLst>
          </a:prstGeom>
          <a:solidFill>
            <a:srgbClr val="FFFFFF"/>
          </a:solidFill>
          <a:ln/>
        </p:spPr>
      </p:sp>
      <p:pic>
        <p:nvPicPr>
          <p:cNvPr id="4" name="Image 0" descr="https://pitch-assets-ccb95893-de3f-4266-973c-20049231b248.s3.eu-west-1.amazonaws.com/a51e52f5-efb1-4010-9a14-e3255f8f77a5?pitch-bytes=1443770&amp;pitch-content-type=image%2Fpng">    </p:cNvPr>
          <p:cNvPicPr>
            <a:picLocks noChangeAspect="1"/>
          </p:cNvPicPr>
          <p:nvPr/>
        </p:nvPicPr>
        <p:blipFill>
          <a:blip r:embed="rId1"/>
          <a:srcRect l="0" r="0" t="0" b="0"/>
          <a:stretch/>
        </p:blipFill>
        <p:spPr>
          <a:xfrm rot="5400000">
            <a:off x="5677851" y="1767379"/>
            <a:ext cx="3752017" cy="2902743"/>
          </a:xfrm>
          <a:prstGeom prst="rect">
            <a:avLst/>
          </a:prstGeom>
        </p:spPr>
      </p:pic>
      <p:sp>
        <p:nvSpPr>
          <p:cNvPr id="5" name="Text 1"/>
          <p:cNvSpPr/>
          <p:nvPr/>
        </p:nvSpPr>
        <p:spPr>
          <a:xfrm>
            <a:off x="6249836" y="1481321"/>
            <a:ext cx="2609037" cy="3487209"/>
          </a:xfrm>
          <a:prstGeom prst="roundRect">
            <a:avLst>
              <a:gd name="adj" fmla="val 2250"/>
            </a:avLst>
          </a:prstGeom>
          <a:solidFill>
            <a:srgbClr val="FFFFFF"/>
          </a:solidFill>
          <a:ln/>
        </p:spPr>
        <p:txBody>
          <a:bodyPr wrap="square" lIns="144946" tIns="411684" rIns="144946" bIns="411684" rtlCol="0" anchor="ctr"/>
          <a:lstStyle/>
          <a:p>
            <a:pPr algn="ctr">
              <a:lnSpc>
                <a:spcPts val="1575"/>
              </a:lnSpc>
            </a:pPr>
            <a:endParaRPr lang="en-US" sz="1050" dirty="0"/>
          </a:p>
        </p:txBody>
      </p:sp>
      <p:pic>
        <p:nvPicPr>
          <p:cNvPr id="6" name="Image 1" descr="https://pitch-assets-ccb95893-de3f-4266-973c-20049231b248.s3.eu-west-1.amazonaws.com/50bcacee-d562-4577-88fe-5de99d9bd25c?pitch-bytes=5674573&amp;pitch-content-type=image%2Fpng">    </p:cNvPr>
          <p:cNvPicPr>
            <a:picLocks noChangeAspect="1"/>
          </p:cNvPicPr>
          <p:nvPr/>
        </p:nvPicPr>
        <p:blipFill>
          <a:blip r:embed="rId2"/>
          <a:srcRect l="0" r="0" t="8154" b="0"/>
          <a:stretch/>
        </p:blipFill>
        <p:spPr>
          <a:xfrm>
            <a:off x="-310314" y="1342743"/>
            <a:ext cx="6280493" cy="3801264"/>
          </a:xfrm>
          <a:prstGeom prst="rect">
            <a:avLst/>
          </a:prstGeom>
        </p:spPr>
      </p:pic>
      <p:pic>
        <p:nvPicPr>
          <p:cNvPr id="7" name="Image 2" descr="https://pitch-assets-ccb95893-de3f-4266-973c-20049231b248.s3.eu-west-1.amazonaws.com/a7c096a2-71a7-4590-93d5-ad3cca459751?pitch-bytes=29480&amp;pitch-content-type=image%2Fpng">    </p:cNvPr>
          <p:cNvPicPr>
            <a:picLocks noChangeAspect="1"/>
          </p:cNvPicPr>
          <p:nvPr/>
        </p:nvPicPr>
        <p:blipFill>
          <a:blip r:embed="rId3"/>
          <a:srcRect l="0" r="0" t="0" b="0"/>
          <a:stretch/>
        </p:blipFill>
        <p:spPr>
          <a:xfrm>
            <a:off x="3199764" y="1820446"/>
            <a:ext cx="428167" cy="70816"/>
          </a:xfrm>
          <a:prstGeom prst="rect">
            <a:avLst/>
          </a:prstGeom>
        </p:spPr>
      </p:pic>
      <p:pic>
        <p:nvPicPr>
          <p:cNvPr id="8" name="Image 3" descr="https://pitch-assets-ccb95893-de3f-4266-973c-20049231b248.s3.eu-west-1.amazonaws.com/a7c096a2-71a7-4590-93d5-ad3cca459751?pitch-bytes=29480&amp;pitch-content-type=image%2Fpng">    </p:cNvPr>
          <p:cNvPicPr>
            <a:picLocks noChangeAspect="1"/>
          </p:cNvPicPr>
          <p:nvPr/>
        </p:nvPicPr>
        <p:blipFill>
          <a:blip r:embed="rId4"/>
          <a:srcRect l="0" r="0" t="0" b="0"/>
          <a:stretch/>
        </p:blipFill>
        <p:spPr>
          <a:xfrm>
            <a:off x="3201353" y="1817595"/>
            <a:ext cx="447675" cy="74043"/>
          </a:xfrm>
          <a:prstGeom prst="rect">
            <a:avLst/>
          </a:prstGeom>
        </p:spPr>
      </p:pic>
      <p:pic>
        <p:nvPicPr>
          <p:cNvPr id="9" name="Image 4" descr="https://pitch-assets-ccb95893-de3f-4266-973c-20049231b248.s3.eu-west-1.amazonaws.com/b23eb934-f0cb-46e0-86d4-b32ebf778f43?pitch-bytes=139406&amp;pitch-content-type=image%2Fjpeg">    </p:cNvPr>
          <p:cNvPicPr>
            <a:picLocks noChangeAspect="1"/>
          </p:cNvPicPr>
          <p:nvPr/>
        </p:nvPicPr>
        <p:blipFill>
          <a:blip r:embed="rId5"/>
          <a:srcRect l="0" r="0" t="0" b="0"/>
          <a:stretch/>
        </p:blipFill>
        <p:spPr>
          <a:xfrm>
            <a:off x="985214" y="1659477"/>
            <a:ext cx="3684840" cy="3006626"/>
          </a:xfrm>
          <a:prstGeom prst="rect">
            <a:avLst/>
          </a:prstGeom>
        </p:spPr>
      </p:pic>
      <p:pic>
        <p:nvPicPr>
          <p:cNvPr id="10" name="Image 5" descr="https://pitch-assets-ccb95893-de3f-4266-973c-20049231b248.s3.eu-west-1.amazonaws.com/7c81b424-a3ae-4a98-9e74-067391980c23?pitch-bytes=139765&amp;pitch-content-type=image%2Fpng">    </p:cNvPr>
          <p:cNvPicPr>
            <a:picLocks noChangeAspect="1"/>
          </p:cNvPicPr>
          <p:nvPr/>
        </p:nvPicPr>
        <p:blipFill>
          <a:blip r:embed="rId6"/>
          <a:srcRect l="772" r="772" t="0" b="0"/>
          <a:stretch/>
        </p:blipFill>
        <p:spPr>
          <a:xfrm>
            <a:off x="6541835" y="1522881"/>
            <a:ext cx="2130530" cy="3433520"/>
          </a:xfrm>
          <a:prstGeom prst="rect">
            <a:avLst/>
          </a:prstGeom>
        </p:spPr>
      </p:pic>
      <p:sp>
        <p:nvSpPr>
          <p:cNvPr id="11" name="Text 2"/>
          <p:cNvSpPr/>
          <p:nvPr/>
        </p:nvSpPr>
        <p:spPr>
          <a:xfrm>
            <a:off x="1378628" y="242300"/>
            <a:ext cx="2590145" cy="419100"/>
          </a:xfrm>
          <a:prstGeom prst="rect">
            <a:avLst/>
          </a:prstGeom>
          <a:noFill/>
          <a:ln/>
        </p:spPr>
        <p:txBody>
          <a:bodyPr wrap="none" lIns="0" tIns="0" rIns="0" bIns="0" rtlCol="0" anchor="t">
            <a:spAutoFit/>
          </a:bodyPr>
          <a:lstStyle/>
          <a:p>
            <a:pPr algn="l">
              <a:lnSpc>
                <a:spcPts val="3300"/>
              </a:lnSpc>
            </a:pPr>
            <a:r>
              <a:rPr lang="en-US" sz="3000" b="1" spc="-24" kern="0" dirty="0">
                <a:solidFill>
                  <a:srgbClr val="FFFFFF"/>
                </a:solidFill>
                <a:latin typeface="Inter" pitchFamily="34" charset="0"/>
                <a:ea typeface="Inter" pitchFamily="34" charset="-122"/>
                <a:cs typeface="Inter" pitchFamily="34" charset="-120"/>
              </a:rPr>
              <a:t>Class Diagram</a:t>
            </a:r>
            <a:endParaRPr lang="en-US" sz="3000" dirty="0"/>
          </a:p>
        </p:txBody>
      </p:sp>
      <p:sp>
        <p:nvSpPr>
          <p:cNvPr id="12" name="Text 3"/>
          <p:cNvSpPr/>
          <p:nvPr/>
        </p:nvSpPr>
        <p:spPr>
          <a:xfrm>
            <a:off x="5965714" y="244936"/>
            <a:ext cx="3177897" cy="419100"/>
          </a:xfrm>
          <a:prstGeom prst="rect">
            <a:avLst/>
          </a:prstGeom>
          <a:noFill/>
          <a:ln/>
        </p:spPr>
        <p:txBody>
          <a:bodyPr wrap="square" lIns="0" tIns="0" rIns="0" bIns="0" rtlCol="0" anchor="t"/>
          <a:lstStyle/>
          <a:p>
            <a:pPr algn="l">
              <a:lnSpc>
                <a:spcPts val="3300"/>
              </a:lnSpc>
            </a:pPr>
            <a:r>
              <a:rPr lang="en-US" sz="3000" b="1" spc="-24" kern="0" dirty="0">
                <a:solidFill>
                  <a:srgbClr val="FFFFFF"/>
                </a:solidFill>
                <a:latin typeface="Inter" pitchFamily="34" charset="0"/>
                <a:ea typeface="Inter" pitchFamily="34" charset="-122"/>
                <a:cs typeface="Inter" pitchFamily="34" charset="-120"/>
              </a:rPr>
              <a:t>Activity Diagram</a:t>
            </a:r>
            <a:endParaRPr lang="en-US" sz="3000" dirty="0"/>
          </a:p>
        </p:txBody>
      </p:sp>
      <p:pic>
        <p:nvPicPr>
          <p:cNvPr id="13" name="Image 6" descr="https://imgproxy.services.pitch.com/_/format:png/skp:png/plain/pitch-assets-app-f315888a-a107-4075-bcf2-5c74631b8ebe/stickers/make-your-point/arrow_small_round.apng">    </p:cNvPr>
          <p:cNvPicPr>
            <a:picLocks noChangeAspect="1"/>
          </p:cNvPicPr>
          <p:nvPr/>
        </p:nvPicPr>
        <p:blipFill>
          <a:blip r:embed="rId7"/>
          <a:stretch>
            <a:fillRect/>
          </a:stretch>
        </p:blipFill>
        <p:spPr>
          <a:xfrm>
            <a:off x="3532270" y="662710"/>
            <a:ext cx="811796" cy="723096"/>
          </a:xfrm>
          <a:prstGeom prst="rect">
            <a:avLst/>
          </a:prstGeom>
        </p:spPr>
      </p:pic>
      <p:pic>
        <p:nvPicPr>
          <p:cNvPr id="14" name="Image 7" descr="https://imgproxy.services.pitch.com/_/format:png/skp:png/plain/pitch-assets-app-f315888a-a107-4075-bcf2-5c74631b8ebe/stickers/make-your-point/arrow_round_longer.apng">    </p:cNvPr>
          <p:cNvPicPr>
            <a:picLocks noChangeAspect="1"/>
          </p:cNvPicPr>
          <p:nvPr/>
        </p:nvPicPr>
        <p:blipFill>
          <a:blip r:embed="rId8"/>
          <a:stretch>
            <a:fillRect/>
          </a:stretch>
        </p:blipFill>
        <p:spPr>
          <a:xfrm>
            <a:off x="7215092" y="667475"/>
            <a:ext cx="269171" cy="733371"/>
          </a:xfrm>
          <a:prstGeom prst="rect">
            <a:avLst/>
          </a:prstGeom>
        </p:spPr>
      </p:pic>
      <p:pic>
        <p:nvPicPr>
          <p:cNvPr id="15" name="Image 8" descr="https://imgproxy.services.pitch.com/_/format:png/skp:png/plain/pitch-assets-app-f315888a-a107-4075-bcf2-5c74631b8ebe/stickers/teamwork/teamwork_bubble_white.png">    </p:cNvPr>
          <p:cNvPicPr>
            <a:picLocks noChangeAspect="1"/>
          </p:cNvPicPr>
          <p:nvPr/>
        </p:nvPicPr>
        <p:blipFill>
          <a:blip r:embed="rId9"/>
          <a:stretch>
            <a:fillRect/>
          </a:stretch>
        </p:blipFill>
        <p:spPr>
          <a:xfrm>
            <a:off x="-2214" y="-3299"/>
            <a:ext cx="1201960" cy="961568"/>
          </a:xfrm>
          <a:prstGeom prst="rect">
            <a:avLst/>
          </a:prstGeom>
        </p:spPr>
      </p:pic>
      <p:sp>
        <p:nvSpPr>
          <p:cNvPr id="16" name="Text 4"/>
          <p:cNvSpPr/>
          <p:nvPr/>
        </p:nvSpPr>
        <p:spPr>
          <a:xfrm>
            <a:off x="203807" y="285540"/>
            <a:ext cx="596027" cy="335280"/>
          </a:xfrm>
          <a:prstGeom prst="rect">
            <a:avLst/>
          </a:prstGeom>
          <a:noFill/>
          <a:ln/>
        </p:spPr>
        <p:txBody>
          <a:bodyPr wrap="none" lIns="0" tIns="0" rIns="0" bIns="0" rtlCol="0" anchor="t">
            <a:spAutoFit/>
          </a:bodyPr>
          <a:lstStyle/>
          <a:p>
            <a:pPr algn="l">
              <a:lnSpc>
                <a:spcPts val="1320"/>
              </a:lnSpc>
            </a:pPr>
            <a:r>
              <a:rPr lang="en-US" sz="1200" b="1" spc="-24" kern="0" dirty="0">
                <a:solidFill>
                  <a:srgbClr val="A84DF9"/>
                </a:solidFill>
                <a:latin typeface="Inter" pitchFamily="34" charset="0"/>
                <a:ea typeface="Inter" pitchFamily="34" charset="-122"/>
                <a:cs typeface="Inter" pitchFamily="34" charset="-120"/>
              </a:rPr>
              <a:t>Detailed</a:t>
            </a:r>
            <a:endParaRPr lang="en-US" sz="1200" dirty="0"/>
          </a:p>
          <a:p>
            <a:pPr algn="l">
              <a:lnSpc>
                <a:spcPts val="1320"/>
              </a:lnSpc>
            </a:pPr>
            <a:r>
              <a:rPr lang="en-US" sz="1200" b="1" spc="-24" kern="0" dirty="0">
                <a:solidFill>
                  <a:srgbClr val="A84DF9"/>
                </a:solidFill>
                <a:latin typeface="Inter" pitchFamily="34" charset="0"/>
                <a:ea typeface="Inter" pitchFamily="34" charset="-122"/>
                <a:cs typeface="Inter" pitchFamily="34" charset="-120"/>
              </a:rPr>
              <a:t> Design</a:t>
            </a:r>
            <a:endParaRPr lang="en-US" sz="1200" dirty="0"/>
          </a:p>
        </p:txBody>
      </p:sp>
      <p:pic>
        <p:nvPicPr>
          <p:cNvPr id="17" name="Image 9"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e191ab0-b05c-4da6-9916-d56f64a3d06f?pitch-bytes=68791&amp;pitch-content-type=image%2Fpng">    </p:cNvPr>
          <p:cNvPicPr>
            <a:picLocks noChangeAspect="1"/>
          </p:cNvPicPr>
          <p:nvPr/>
        </p:nvPicPr>
        <p:blipFill>
          <a:blip r:embed="rId1"/>
          <a:srcRect l="0" r="0" t="0" b="0"/>
          <a:stretch/>
        </p:blipFill>
        <p:spPr>
          <a:xfrm>
            <a:off x="0" y="0"/>
            <a:ext cx="9144000" cy="5143499"/>
          </a:xfrm>
          <a:prstGeom prst="rect">
            <a:avLst/>
          </a:prstGeom>
        </p:spPr>
      </p:pic>
      <p:sp>
        <p:nvSpPr>
          <p:cNvPr id="4" name="Text 0"/>
          <p:cNvSpPr/>
          <p:nvPr/>
        </p:nvSpPr>
        <p:spPr>
          <a:xfrm>
            <a:off x="1662686" y="220943"/>
            <a:ext cx="7010014" cy="652268"/>
          </a:xfrm>
          <a:prstGeom prst="rect">
            <a:avLst/>
          </a:prstGeom>
          <a:noFill/>
          <a:ln/>
        </p:spPr>
        <p:txBody>
          <a:bodyPr wrap="square" lIns="0" tIns="0" rIns="0" bIns="0" rtlCol="0" anchor="t"/>
          <a:lstStyle/>
          <a:p>
            <a:pPr algn="l">
              <a:lnSpc>
                <a:spcPts val="5136"/>
              </a:lnSpc>
            </a:pPr>
            <a:r>
              <a:rPr lang="en-US" sz="6800" b="1" dirty="0">
                <a:solidFill>
                  <a:srgbClr val="FFFFFF"/>
                </a:solidFill>
                <a:latin typeface="Arimo" pitchFamily="34" charset="0"/>
                <a:ea typeface="Arimo" pitchFamily="34" charset="-122"/>
                <a:cs typeface="Arimo" pitchFamily="34" charset="-120"/>
              </a:rPr>
              <a:t>       </a:t>
            </a:r>
            <a:pPr algn="l">
              <a:lnSpc>
                <a:spcPts val="3424"/>
              </a:lnSpc>
            </a:pPr>
            <a:r>
              <a:rPr lang="en-US" sz="4500" b="1" dirty="0">
                <a:solidFill>
                  <a:srgbClr val="000000"/>
                </a:solidFill>
                <a:latin typeface="Carlito" pitchFamily="34" charset="0"/>
                <a:ea typeface="Carlito" pitchFamily="34" charset="-122"/>
                <a:cs typeface="Carlito" pitchFamily="34" charset="-120"/>
              </a:rPr>
              <a:t>Tech Stack</a:t>
            </a:r>
            <a:pPr algn="l">
              <a:lnSpc>
                <a:spcPts val="5136"/>
              </a:lnSpc>
            </a:pPr>
            <a:r>
              <a:rPr lang="en-US" sz="6800" b="1" dirty="0">
                <a:solidFill>
                  <a:srgbClr val="000000"/>
                </a:solidFill>
                <a:latin typeface="Carlito" pitchFamily="34" charset="0"/>
                <a:ea typeface="Carlito" pitchFamily="34" charset="-122"/>
                <a:cs typeface="Carlito" pitchFamily="34" charset="-120"/>
              </a:rPr>
              <a:t>         </a:t>
            </a:r>
            <a:endParaRPr lang="en-US" sz="1350" dirty="0"/>
          </a:p>
        </p:txBody>
      </p:sp>
      <p:pic>
        <p:nvPicPr>
          <p:cNvPr id="5" name="Image 1" descr="https://pitch-assets-ccb95893-de3f-4266-973c-20049231b248.s3.eu-west-1.amazonaws.com/e4883a4e-408e-433e-97a0-8acd9dd98328?pitch-bytes=2076&amp;pitch-content-type=image%2Fpng">    </p:cNvPr>
          <p:cNvPicPr>
            <a:picLocks noChangeAspect="1"/>
          </p:cNvPicPr>
          <p:nvPr/>
        </p:nvPicPr>
        <p:blipFill>
          <a:blip r:embed="rId2"/>
          <a:srcRect l="0" r="0" t="0" b="0"/>
          <a:stretch/>
        </p:blipFill>
        <p:spPr>
          <a:xfrm>
            <a:off x="102697" y="4803484"/>
            <a:ext cx="385763" cy="233363"/>
          </a:xfrm>
          <a:prstGeom prst="rect">
            <a:avLst/>
          </a:prstGeom>
        </p:spPr>
      </p:pic>
      <p:sp>
        <p:nvSpPr>
          <p:cNvPr id="6" name="Text 1"/>
          <p:cNvSpPr/>
          <p:nvPr/>
        </p:nvSpPr>
        <p:spPr>
          <a:xfrm>
            <a:off x="3345445" y="1745036"/>
            <a:ext cx="5328529" cy="209575"/>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Back-end: Nodejs, Express js, Github auth</a:t>
            </a:r>
            <a:endParaRPr lang="en-US" sz="1120" dirty="0"/>
          </a:p>
        </p:txBody>
      </p:sp>
      <p:sp>
        <p:nvSpPr>
          <p:cNvPr id="7" name="Text 2"/>
          <p:cNvSpPr/>
          <p:nvPr/>
        </p:nvSpPr>
        <p:spPr>
          <a:xfrm>
            <a:off x="3339149" y="1208489"/>
            <a:ext cx="5328673" cy="209575"/>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Front-end: React, Redux, Material UI, Bootstrap, SCSS</a:t>
            </a:r>
            <a:endParaRPr lang="en-US" sz="1120" dirty="0"/>
          </a:p>
        </p:txBody>
      </p:sp>
      <p:sp>
        <p:nvSpPr>
          <p:cNvPr id="8" name="Text 3"/>
          <p:cNvSpPr/>
          <p:nvPr/>
        </p:nvSpPr>
        <p:spPr>
          <a:xfrm>
            <a:off x="3347761" y="2282793"/>
            <a:ext cx="5328529" cy="209575"/>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Other tools: Docker, Docker-compose, Caddy server</a:t>
            </a:r>
            <a:endParaRPr lang="en-US" sz="1120" dirty="0"/>
          </a:p>
        </p:txBody>
      </p:sp>
      <p:pic>
        <p:nvPicPr>
          <p:cNvPr id="9" name="Image 2" descr="https://pitch-assets-ccb95893-de3f-4266-973c-20049231b248.s3.eu-west-1.amazonaws.com/37568514-1826-4e7c-88d3-94ec7743b9e3?pitch-bytes=242315&amp;pitch-content-type=image%2Fpng">    </p:cNvPr>
          <p:cNvPicPr>
            <a:picLocks noChangeAspect="1"/>
          </p:cNvPicPr>
          <p:nvPr/>
        </p:nvPicPr>
        <p:blipFill>
          <a:blip r:embed="rId3"/>
          <a:srcRect l="0" r="0" t="0" b="0"/>
          <a:stretch/>
        </p:blipFill>
        <p:spPr>
          <a:xfrm>
            <a:off x="479562" y="1743578"/>
            <a:ext cx="2568051" cy="2311246"/>
          </a:xfrm>
          <a:prstGeom prst="rect">
            <a:avLst/>
          </a:prstGeom>
        </p:spPr>
      </p:pic>
      <p:sp>
        <p:nvSpPr>
          <p:cNvPr id="10" name="Text 4"/>
          <p:cNvSpPr/>
          <p:nvPr/>
        </p:nvSpPr>
        <p:spPr>
          <a:xfrm>
            <a:off x="2911527" y="2647185"/>
            <a:ext cx="7009983" cy="297478"/>
          </a:xfrm>
          <a:prstGeom prst="rect">
            <a:avLst/>
          </a:prstGeom>
          <a:noFill/>
          <a:ln/>
        </p:spPr>
        <p:txBody>
          <a:bodyPr wrap="square" lIns="0" tIns="0" rIns="0" bIns="0" rtlCol="0" anchor="t"/>
          <a:lstStyle/>
          <a:p>
            <a:pPr algn="l">
              <a:lnSpc>
                <a:spcPts val="2283"/>
              </a:lnSpc>
            </a:pPr>
            <a:r>
              <a:rPr lang="en-US" sz="1800" b="1" dirty="0">
                <a:solidFill>
                  <a:srgbClr val="FFFFFF"/>
                </a:solidFill>
                <a:latin typeface="Arimo" pitchFamily="34" charset="0"/>
                <a:ea typeface="Arimo" pitchFamily="34" charset="-122"/>
                <a:cs typeface="Arimo" pitchFamily="34" charset="-120"/>
              </a:rPr>
              <a:t>       Frameworks  we support  :       </a:t>
            </a:r>
            <a:endParaRPr lang="en-US" sz="3000" dirty="0"/>
          </a:p>
        </p:txBody>
      </p:sp>
      <p:sp>
        <p:nvSpPr>
          <p:cNvPr id="11" name="Text 5"/>
          <p:cNvSpPr/>
          <p:nvPr/>
        </p:nvSpPr>
        <p:spPr>
          <a:xfrm>
            <a:off x="3347761" y="3138079"/>
            <a:ext cx="5328529" cy="209575"/>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React</a:t>
            </a:r>
            <a:endParaRPr lang="en-US" sz="1120" dirty="0"/>
          </a:p>
        </p:txBody>
      </p:sp>
      <p:sp>
        <p:nvSpPr>
          <p:cNvPr id="12" name="Text 6"/>
          <p:cNvSpPr/>
          <p:nvPr/>
        </p:nvSpPr>
        <p:spPr>
          <a:xfrm>
            <a:off x="3347761" y="3399089"/>
            <a:ext cx="5328529" cy="209575"/>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Nodejs</a:t>
            </a:r>
            <a:endParaRPr lang="en-US" sz="1120" dirty="0"/>
          </a:p>
        </p:txBody>
      </p:sp>
      <p:sp>
        <p:nvSpPr>
          <p:cNvPr id="13" name="Text 7"/>
          <p:cNvSpPr/>
          <p:nvPr/>
        </p:nvSpPr>
        <p:spPr>
          <a:xfrm>
            <a:off x="3347761" y="3660074"/>
            <a:ext cx="5328529" cy="209576"/>
          </a:xfrm>
          <a:prstGeom prst="rect">
            <a:avLst/>
          </a:prstGeom>
          <a:noFill/>
          <a:ln/>
        </p:spPr>
        <p:txBody>
          <a:bodyPr wrap="square" lIns="0" tIns="0" rIns="0" bIns="0" rtlCol="0" anchor="t"/>
          <a:lstStyle/>
          <a:p>
            <a:pPr algn="l" marL="190500" indent="-190500">
              <a:lnSpc>
                <a:spcPts val="1350"/>
              </a:lnSpc>
              <a:buSzPct val="100000"/>
              <a:buChar char="•"/>
            </a:pPr>
            <a:r>
              <a:rPr lang="en-US" sz="1400" b="0" dirty="0">
                <a:solidFill>
                  <a:srgbClr val="FFFFFF"/>
                </a:solidFill>
                <a:latin typeface="Carlito" pitchFamily="34" charset="0"/>
                <a:ea typeface="Carlito" pitchFamily="34" charset="-122"/>
                <a:cs typeface="Carlito" pitchFamily="34" charset="-120"/>
              </a:rPr>
              <a:t>Django</a:t>
            </a:r>
            <a:endParaRPr lang="en-US" sz="1120" dirty="0"/>
          </a:p>
        </p:txBody>
      </p:sp>
      <p:pic>
        <p:nvPicPr>
          <p:cNvPr id="14" name="Image 3" descr="https://asset.brandfetch.io/idbkMiejO4/idee5k_Xjl.sv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5572895" y="3135240"/>
            <a:ext cx="1457325" cy="1028700"/>
          </a:xfrm>
          <a:prstGeom prst="rect">
            <a:avLst/>
          </a:prstGeom>
        </p:spPr>
      </p:pic>
      <p:pic>
        <p:nvPicPr>
          <p:cNvPr id="15" name="Image 4" descr="https://asset.brandfetch.io/id7JRtQEAa/idbaTNuVOV.sv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7157588" y="3135240"/>
            <a:ext cx="1680210" cy="1028700"/>
          </a:xfrm>
          <a:prstGeom prst="rect">
            <a:avLst/>
          </a:prstGeom>
        </p:spPr>
      </p:pic>
      <p:pic>
        <p:nvPicPr>
          <p:cNvPr id="16" name="Image 5" descr="https://asset.brandfetch.io/idnYlnDpTD/idOrNLpm-1.svg">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6481708" y="4119834"/>
            <a:ext cx="1828800" cy="914400"/>
          </a:xfrm>
          <a:prstGeom prst="rect">
            <a:avLst/>
          </a:prstGeom>
        </p:spPr>
      </p:pic>
      <p:pic>
        <p:nvPicPr>
          <p:cNvPr id="17" name="Image 6" descr="https://asset.brandfetch.io/id5_eOiB6T/id83DHWU2z.svg">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274659" y="217239"/>
            <a:ext cx="1478525" cy="739263"/>
          </a:xfrm>
          <a:prstGeom prst="rect">
            <a:avLst/>
          </a:prstGeom>
        </p:spPr>
      </p:pic>
      <p:pic>
        <p:nvPicPr>
          <p:cNvPr id="18" name="Image 7" descr="https://asset.brandfetch.io/idSP1Uk_AU/id16oNyUzD.png">    </p:cNvPr>
          <p:cNvPicPr>
            <a:picLocks noChangeAspect="1"/>
          </p:cNvPicPr>
          <p:nvPr/>
        </p:nvPicPr>
        <p:blipFill>
          <a:blip r:embed="rId12"/>
          <a:srcRect l="0" r="0" t="0" b="0"/>
          <a:stretch/>
        </p:blipFill>
        <p:spPr>
          <a:xfrm>
            <a:off x="1835127" y="712189"/>
            <a:ext cx="1028700" cy="1028700"/>
          </a:xfrm>
          <a:prstGeom prst="rect">
            <a:avLst/>
          </a:prstGeom>
        </p:spPr>
      </p:pic>
      <p:pic>
        <p:nvPicPr>
          <p:cNvPr id="19" name="Image 8" descr="https://pitch-assets-ccb95893-de3f-4266-973c-20049231b248.s3.eu-west-1.amazonaws.com/try-pitch-pdf-export-logo.svg">
            <a:hlinkClick r:id="rId15" tooltip=""/>
          </p:cNvPr>
          <p:cNvPicPr>
            <a:picLocks noChangeAspect="1"/>
          </p:cNvPicPr>
          <p:nvPr/>
        </p:nvPicPr>
        <p:blipFill>
          <a:blip r:embed="rId13">
            <a:extLst>
              <a:ext uri="{96DAC541-7B7A-43D3-8B79-37D633B846F1}">
                <asvg:svgBlip xmlns:asvg="http://schemas.microsoft.com/office/drawing/2016/SVG/main" r:embed="rId14"/>
              </a:ext>
            </a:extLst>
          </a:blip>
          <a:srcRect l="0" r="0" t="0" b="0"/>
          <a:stretch/>
        </p:blipFill>
        <p:spPr>
          <a:xfrm>
            <a:off x="136595" y="4803153"/>
            <a:ext cx="515221" cy="2273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53eb0bf-6113-49fb-98de-7b5749272a22?pitch-bytes=82939&amp;pitch-content-type=image%2Fpng">    </p:cNvPr>
          <p:cNvPicPr>
            <a:picLocks noChangeAspect="1"/>
          </p:cNvPicPr>
          <p:nvPr/>
        </p:nvPicPr>
        <p:blipFill>
          <a:blip r:embed="rId1"/>
          <a:srcRect l="0" r="0" t="0" b="0"/>
          <a:stretch/>
        </p:blipFill>
        <p:spPr>
          <a:xfrm>
            <a:off x="1153" y="3512515"/>
            <a:ext cx="2376495" cy="1630985"/>
          </a:xfrm>
          <a:prstGeom prst="rect">
            <a:avLst/>
          </a:prstGeom>
        </p:spPr>
      </p:pic>
      <p:pic>
        <p:nvPicPr>
          <p:cNvPr id="4" name="Image 1" descr="https://pitch-assets-ccb95893-de3f-4266-973c-20049231b248.s3.eu-west-1.amazonaws.com/a616756b-1425-4b63-813a-dfc259685f0a?pitch-bytes=78784&amp;pitch-content-type=image%2Fpng">    </p:cNvPr>
          <p:cNvPicPr>
            <a:picLocks noChangeAspect="1"/>
          </p:cNvPicPr>
          <p:nvPr/>
        </p:nvPicPr>
        <p:blipFill>
          <a:blip r:embed="rId2"/>
          <a:srcRect l="0" r="0" t="0" b="0"/>
          <a:stretch/>
        </p:blipFill>
        <p:spPr>
          <a:xfrm>
            <a:off x="6909603" y="3519526"/>
            <a:ext cx="2234397" cy="1623974"/>
          </a:xfrm>
          <a:prstGeom prst="rect">
            <a:avLst/>
          </a:prstGeom>
        </p:spPr>
      </p:pic>
      <p:pic>
        <p:nvPicPr>
          <p:cNvPr id="5" name="Image 2" descr="https://pitch-assets-ccb95893-de3f-4266-973c-20049231b248.s3.eu-west-1.amazonaws.com/25feca73-e886-44d4-bc57-6beb2c6d370b?pitch-bytes=86492&amp;pitch-content-type=image%2Fpng">    </p:cNvPr>
          <p:cNvPicPr>
            <a:picLocks noChangeAspect="1"/>
          </p:cNvPicPr>
          <p:nvPr/>
        </p:nvPicPr>
        <p:blipFill>
          <a:blip r:embed="rId3"/>
          <a:srcRect l="0" r="0" t="0" b="0"/>
          <a:stretch/>
        </p:blipFill>
        <p:spPr>
          <a:xfrm>
            <a:off x="3266435" y="186"/>
            <a:ext cx="2862255" cy="1004887"/>
          </a:xfrm>
          <a:prstGeom prst="rect">
            <a:avLst/>
          </a:prstGeom>
        </p:spPr>
      </p:pic>
      <p:sp>
        <p:nvSpPr>
          <p:cNvPr id="6" name="Text 0"/>
          <p:cNvSpPr/>
          <p:nvPr/>
        </p:nvSpPr>
        <p:spPr>
          <a:xfrm>
            <a:off x="4018157" y="394948"/>
            <a:ext cx="6819662" cy="1009650"/>
          </a:xfrm>
          <a:prstGeom prst="rect">
            <a:avLst/>
          </a:prstGeom>
          <a:noFill/>
          <a:ln/>
        </p:spPr>
        <p:txBody>
          <a:bodyPr wrap="square" lIns="0" tIns="0" rIns="0" bIns="0" rtlCol="0" anchor="t"/>
          <a:lstStyle/>
          <a:p>
            <a:pPr algn="l">
              <a:lnSpc>
                <a:spcPts val="3960"/>
              </a:lnSpc>
            </a:pPr>
            <a:endParaRPr lang="en-US" sz="3000" dirty="0"/>
          </a:p>
          <a:p>
            <a:pPr algn="l">
              <a:lnSpc>
                <a:spcPts val="3960"/>
              </a:lnSpc>
            </a:pPr>
            <a:r>
              <a:rPr lang="en-US" sz="3000" b="1" dirty="0">
                <a:solidFill>
                  <a:srgbClr val="FFFFFF"/>
                </a:solidFill>
                <a:latin typeface="Arimo" pitchFamily="34" charset="0"/>
                <a:ea typeface="Arimo" pitchFamily="34" charset="-122"/>
                <a:cs typeface="Arimo" pitchFamily="34" charset="-120"/>
              </a:rPr>
              <a:t>Why US?</a:t>
            </a:r>
            <a:endParaRPr lang="en-US" sz="3000" dirty="0"/>
          </a:p>
        </p:txBody>
      </p:sp>
      <p:pic>
        <p:nvPicPr>
          <p:cNvPr id="7" name="Image 3" descr="https://imgproxy.services.pitch.com/_/format:png/skp:png/plain/pitch-assets-app-f315888a-a107-4075-bcf2-5c74631b8ebe/stickers/make-your-point/line.apng">    </p:cNvPr>
          <p:cNvPicPr>
            <a:picLocks noChangeAspect="1"/>
          </p:cNvPicPr>
          <p:nvPr/>
        </p:nvPicPr>
        <p:blipFill>
          <a:blip r:embed="rId4"/>
          <a:stretch>
            <a:fillRect/>
          </a:stretch>
        </p:blipFill>
        <p:spPr>
          <a:xfrm>
            <a:off x="3784740" y="1005997"/>
            <a:ext cx="1828800" cy="988291"/>
          </a:xfrm>
          <a:prstGeom prst="rect">
            <a:avLst/>
          </a:prstGeom>
        </p:spPr>
      </p:pic>
      <p:pic>
        <p:nvPicPr>
          <p:cNvPr id="8" name="Image 4" descr="https://pitch-assets-ccb95893-de3f-4266-973c-20049231b248.s3.eu-west-1.amazonaws.com/7cd41b92-f9ab-4092-9f08-1d8b2d73fb9e?pitch-bytes=15751&amp;pitch-content-type=image%2Fpng">    </p:cNvPr>
          <p:cNvPicPr>
            <a:picLocks noChangeAspect="1"/>
          </p:cNvPicPr>
          <p:nvPr/>
        </p:nvPicPr>
        <p:blipFill>
          <a:blip r:embed="rId5"/>
          <a:srcRect l="0" r="0" t="0" b="0"/>
          <a:stretch/>
        </p:blipFill>
        <p:spPr>
          <a:xfrm>
            <a:off x="127750" y="1995166"/>
            <a:ext cx="3657600" cy="808074"/>
          </a:xfrm>
          <a:prstGeom prst="rect">
            <a:avLst/>
          </a:prstGeom>
        </p:spPr>
      </p:pic>
      <p:sp>
        <p:nvSpPr>
          <p:cNvPr id="9" name="Text 1"/>
          <p:cNvSpPr/>
          <p:nvPr/>
        </p:nvSpPr>
        <p:spPr>
          <a:xfrm>
            <a:off x="2891909" y="1002973"/>
            <a:ext cx="3775174" cy="342900"/>
          </a:xfrm>
          <a:prstGeom prst="rect">
            <a:avLst/>
          </a:prstGeom>
          <a:noFill/>
          <a:ln/>
        </p:spPr>
        <p:txBody>
          <a:bodyPr wrap="none" lIns="0" tIns="0" rIns="0" bIns="0" rtlCol="0" anchor="t">
            <a:spAutoFit/>
          </a:bodyPr>
          <a:lstStyle/>
          <a:p>
            <a:pPr algn="l"/>
            <a:r>
              <a:rPr lang="en-US" sz="2200" b="1" dirty="0">
                <a:solidFill>
                  <a:srgbClr val="000000"/>
                </a:solidFill>
                <a:latin typeface="Carlito" pitchFamily="34" charset="0"/>
                <a:ea typeface="Carlito" pitchFamily="34" charset="-122"/>
                <a:cs typeface="Carlito" pitchFamily="34" charset="-120"/>
              </a:rPr>
              <a:t>BYOC are perfect fit to you if you</a:t>
            </a:r>
            <a:endParaRPr lang="en-US" sz="2200" dirty="0"/>
          </a:p>
        </p:txBody>
      </p:sp>
      <p:pic>
        <p:nvPicPr>
          <p:cNvPr id="10" name="Image 5" descr="https://pitch-assets-ccb95893-de3f-4266-973c-20049231b248.s3.eu-west-1.amazonaws.com/bbd47add-ff23-411f-8d80-fb1c03d50846?pitch-bytes=14155&amp;pitch-content-type=image%2Fpng">    </p:cNvPr>
          <p:cNvPicPr>
            <a:picLocks noChangeAspect="1"/>
          </p:cNvPicPr>
          <p:nvPr/>
        </p:nvPicPr>
        <p:blipFill>
          <a:blip r:embed="rId6"/>
          <a:srcRect l="2769" r="2769" t="0" b="0"/>
          <a:stretch/>
        </p:blipFill>
        <p:spPr>
          <a:xfrm>
            <a:off x="4546397" y="1995166"/>
            <a:ext cx="4337637" cy="808075"/>
          </a:xfrm>
          <a:prstGeom prst="rect">
            <a:avLst/>
          </a:prstGeom>
        </p:spPr>
      </p:pic>
      <p:pic>
        <p:nvPicPr>
          <p:cNvPr id="11" name="Image 6" descr="https://pitch-assets-ccb95893-de3f-4266-973c-20049231b248.s3.eu-west-1.amazonaws.com/75e24fc4-4e73-4558-9942-211567d611ee?pitch-bytes=16074&amp;pitch-content-type=image%2Fpng">    </p:cNvPr>
          <p:cNvPicPr>
            <a:picLocks noChangeAspect="1"/>
          </p:cNvPicPr>
          <p:nvPr/>
        </p:nvPicPr>
        <p:blipFill>
          <a:blip r:embed="rId7"/>
          <a:srcRect l="0" r="0" t="0" b="0"/>
          <a:stretch/>
        </p:blipFill>
        <p:spPr>
          <a:xfrm>
            <a:off x="2470757" y="3211105"/>
            <a:ext cx="3657600" cy="701040"/>
          </a:xfrm>
          <a:prstGeom prst="rect">
            <a:avLst/>
          </a:prstGeom>
        </p:spPr>
      </p:pic>
      <p:pic>
        <p:nvPicPr>
          <p:cNvPr id="12" name="Image 7" descr="https://pitch-assets-ccb95893-de3f-4266-973c-20049231b248.s3.eu-west-1.amazonaws.com/b37bd6d4-e476-4598-8183-22da6703a1d6?pitch-bytes=18423&amp;pitch-content-type=image%2Fpng">    </p:cNvPr>
          <p:cNvPicPr>
            <a:picLocks noChangeAspect="1"/>
          </p:cNvPicPr>
          <p:nvPr/>
        </p:nvPicPr>
        <p:blipFill>
          <a:blip r:embed="rId8"/>
          <a:srcRect l="0" r="0" t="0" b="0"/>
          <a:stretch/>
        </p:blipFill>
        <p:spPr>
          <a:xfrm>
            <a:off x="2470757" y="4336225"/>
            <a:ext cx="3657600" cy="702993"/>
          </a:xfrm>
          <a:prstGeom prst="rect">
            <a:avLst/>
          </a:prstGeom>
        </p:spPr>
      </p:pic>
      <p:pic>
        <p:nvPicPr>
          <p:cNvPr id="13" name="Image 8" descr="https://pitch-assets-ccb95893-de3f-4266-973c-20049231b248.s3.eu-west-1.amazonaws.com/try-pitch-pdf-export-logo.svg">
            <a:hlinkClick r:id="rId11" tooltip=""/>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136595" y="4803153"/>
            <a:ext cx="515221" cy="22730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99bbf0a-b86c-4d6f-95e7-7b0aa5065a69?pitch-bytes=68792&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553eb0bf-6113-49fb-98de-7b5749272a22?pitch-bytes=82939&amp;pitch-content-type=image%2Fpng">    </p:cNvPr>
          <p:cNvPicPr>
            <a:picLocks noChangeAspect="1"/>
          </p:cNvPicPr>
          <p:nvPr/>
        </p:nvPicPr>
        <p:blipFill>
          <a:blip r:embed="rId2"/>
          <a:srcRect l="0" r="0" t="0" b="0"/>
          <a:stretch/>
        </p:blipFill>
        <p:spPr>
          <a:xfrm>
            <a:off x="1153" y="3512515"/>
            <a:ext cx="2376495" cy="1630985"/>
          </a:xfrm>
          <a:prstGeom prst="rect">
            <a:avLst/>
          </a:prstGeom>
        </p:spPr>
      </p:pic>
      <p:pic>
        <p:nvPicPr>
          <p:cNvPr id="5" name="Image 2" descr="https://pitch-assets-ccb95893-de3f-4266-973c-20049231b248.s3.eu-west-1.amazonaws.com/a616756b-1425-4b63-813a-dfc259685f0a?pitch-bytes=78784&amp;pitch-content-type=image%2Fpng">    </p:cNvPr>
          <p:cNvPicPr>
            <a:picLocks noChangeAspect="1"/>
          </p:cNvPicPr>
          <p:nvPr/>
        </p:nvPicPr>
        <p:blipFill>
          <a:blip r:embed="rId3"/>
          <a:srcRect l="0" r="0" t="0" b="0"/>
          <a:stretch/>
        </p:blipFill>
        <p:spPr>
          <a:xfrm>
            <a:off x="6909603" y="3519526"/>
            <a:ext cx="2234397" cy="1623974"/>
          </a:xfrm>
          <a:prstGeom prst="rect">
            <a:avLst/>
          </a:prstGeom>
        </p:spPr>
      </p:pic>
      <p:pic>
        <p:nvPicPr>
          <p:cNvPr id="6" name="Image 3" descr="https://pitch-assets-ccb95893-de3f-4266-973c-20049231b248.s3.eu-west-1.amazonaws.com/25feca73-e886-44d4-bc57-6beb2c6d370b?pitch-bytes=86492&amp;pitch-content-type=image%2Fpng">    </p:cNvPr>
          <p:cNvPicPr>
            <a:picLocks noChangeAspect="1"/>
          </p:cNvPicPr>
          <p:nvPr/>
        </p:nvPicPr>
        <p:blipFill>
          <a:blip r:embed="rId4"/>
          <a:srcRect l="0" r="0" t="0" b="0"/>
          <a:stretch/>
        </p:blipFill>
        <p:spPr>
          <a:xfrm>
            <a:off x="3266435" y="186"/>
            <a:ext cx="2862255" cy="1004887"/>
          </a:xfrm>
          <a:prstGeom prst="rect">
            <a:avLst/>
          </a:prstGeom>
        </p:spPr>
      </p:pic>
      <p:sp>
        <p:nvSpPr>
          <p:cNvPr id="7" name="Text 0"/>
          <p:cNvSpPr/>
          <p:nvPr/>
        </p:nvSpPr>
        <p:spPr>
          <a:xfrm>
            <a:off x="3266984" y="1502900"/>
            <a:ext cx="4262996" cy="1357935"/>
          </a:xfrm>
          <a:prstGeom prst="rect">
            <a:avLst/>
          </a:prstGeom>
          <a:noFill/>
          <a:ln/>
        </p:spPr>
        <p:txBody>
          <a:bodyPr wrap="square" lIns="0" tIns="0" rIns="0" bIns="0" rtlCol="0" anchor="t"/>
          <a:lstStyle/>
          <a:p>
            <a:pPr algn="l">
              <a:lnSpc>
                <a:spcPts val="1782"/>
              </a:lnSpc>
            </a:pPr>
            <a:endParaRPr lang="en-US" sz="1350" dirty="0"/>
          </a:p>
          <a:p>
            <a:pPr algn="l">
              <a:lnSpc>
                <a:spcPts val="8910"/>
              </a:lnSpc>
            </a:pPr>
            <a:r>
              <a:rPr lang="en-US" sz="6800" b="1" dirty="0">
                <a:solidFill>
                  <a:srgbClr val="FFFFFF"/>
                </a:solidFill>
                <a:latin typeface="Arimo" pitchFamily="34" charset="0"/>
                <a:ea typeface="Arimo" pitchFamily="34" charset="-122"/>
                <a:cs typeface="Arimo" pitchFamily="34" charset="-120"/>
              </a:rPr>
              <a:t>Demo</a:t>
            </a:r>
            <a:endParaRPr lang="en-US" sz="1350" dirty="0"/>
          </a:p>
        </p:txBody>
      </p:sp>
      <p:pic>
        <p:nvPicPr>
          <p:cNvPr id="8"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3127206" y="475956"/>
            <a:ext cx="5541466" cy="3872865"/>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12" kern="0" dirty="0">
                <a:solidFill>
                  <a:srgbClr val="000000"/>
                </a:solidFill>
                <a:latin typeface="-apple-system" pitchFamily="34" charset="0"/>
                <a:ea typeface="-apple-system" pitchFamily="34" charset="-122"/>
                <a:cs typeface="-apple-system" pitchFamily="34" charset="-120"/>
              </a:rPr>
              <a:t>Cretella, G., D’Aniello, G., &amp; Esposito, A. (2015). A Cloud Automation Platform for Flexibility in Applications and Resources Provisioning. In 2015 Ninth International Conference on Complex, Intelligent, and Software Intensive Systems (pp. 1-6). IEEE. DOI: 10.1109/CISIS.2015.29.</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Singh, S. K., &amp; Singh, S. K. (2017). A System for Application Deployment Automation on Cloud Environment. In 2017 Innovations in Power and Advanced Computing Technologies (i-PACT) (pp. 1-5). IEEE. DOI: 10.1109/IPACT.2017.8245025.</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Mysari, S., &amp; Singh, S. K. (2019). Automation of Microservices Application Deployment Made Easy By Rundeck and Kubernetes. In 2019 IEEE International Conference on Electronics, Computing and Communication Technologies (CONECCT) (pp. 1-5). IEEE. DOI: 10.1109/CONECCT47791.2019.9012811.</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Alqahtani, M. A., &amp; Alghamdi, A. (2022). Automation Process of Telecommunication Networks Deployment in Microsoft Azure Cloud Technology. In 2022 3rd International Conference on Computer Science, Electrical and Information Technologies (ICCEIT) (pp. 1-5). IEEE. DOI: 10.1109/ICCEIT.2022.317.</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Singh, S. K., &amp; Singh, S. K. (2020). Continuous Integration And Continuous Deployment Pipeline Automation Using Jenkins Ansible. In 2020 International Conference on Emerging Trends in Information Technology and Engineering (ic-ETITE) (pp. 1-5). IEEE. DOI: 10.1109/ic-ETITE47903.2020.239.</a:t>
            </a:r>
            <a:endParaRPr lang="en-US" sz="1050" dirty="0"/>
          </a:p>
        </p:txBody>
      </p:sp>
      <p:sp>
        <p:nvSpPr>
          <p:cNvPr id="6" name="Text 3"/>
          <p:cNvSpPr/>
          <p:nvPr/>
        </p:nvSpPr>
        <p:spPr>
          <a:xfrm>
            <a:off x="476250" y="474176"/>
            <a:ext cx="3095625" cy="419080"/>
          </a:xfrm>
          <a:prstGeom prst="rect">
            <a:avLst/>
          </a:prstGeom>
          <a:noFill/>
          <a:ln/>
        </p:spPr>
        <p:txBody>
          <a:bodyPr wrap="square" lIns="0" tIns="0" rIns="0" bIns="0" rtlCol="0" anchor="t"/>
          <a:lstStyle/>
          <a:p>
            <a:pPr algn="l">
              <a:lnSpc>
                <a:spcPts val="3300"/>
              </a:lnSpc>
            </a:pPr>
            <a:r>
              <a:rPr lang="en-US" sz="3000" b="1" spc="-24" kern="0" dirty="0">
                <a:solidFill>
                  <a:srgbClr val="7825E2"/>
                </a:solidFill>
                <a:latin typeface="Inter" pitchFamily="34" charset="0"/>
                <a:ea typeface="Inter" pitchFamily="34" charset="-122"/>
                <a:cs typeface="Inter" pitchFamily="34" charset="-120"/>
              </a:rPr>
              <a:t>References</a:t>
            </a:r>
            <a:endParaRPr lang="en-US" sz="3000" dirty="0"/>
          </a:p>
        </p:txBody>
      </p:sp>
      <p:pic>
        <p:nvPicPr>
          <p:cNvPr id="7" name="Image 0" descr="https://pitch-assets-ccb95893-de3f-4266-973c-20049231b248.s3.eu-west-1.amazonaws.com/e152b05c-dbeb-4349-9ddf-bd0d52a0ed1c?pitch-bytes=171203&amp;pitch-content-type=image%2Fpng">    </p:cNvPr>
          <p:cNvPicPr>
            <a:picLocks noChangeAspect="1"/>
          </p:cNvPicPr>
          <p:nvPr/>
        </p:nvPicPr>
        <p:blipFill>
          <a:blip r:embed="rId1"/>
          <a:srcRect l="0" r="0" t="0" b="0"/>
          <a:stretch/>
        </p:blipFill>
        <p:spPr>
          <a:xfrm>
            <a:off x="676763" y="3019854"/>
            <a:ext cx="2894597" cy="2121231"/>
          </a:xfrm>
          <a:prstGeom prst="rect">
            <a:avLst/>
          </a:prstGeom>
        </p:spPr>
      </p:pic>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624780" y="296582"/>
            <a:ext cx="8191106" cy="733415"/>
          </a:xfrm>
          <a:prstGeom prst="rect">
            <a:avLst/>
          </a:prstGeom>
          <a:noFill/>
          <a:ln/>
        </p:spPr>
        <p:txBody>
          <a:bodyPr wrap="square" lIns="0" tIns="0" rIns="0" bIns="0" rtlCol="0" anchor="t"/>
          <a:lstStyle/>
          <a:p>
            <a:pPr algn="ctr">
              <a:lnSpc>
                <a:spcPts val="5775"/>
              </a:lnSpc>
            </a:pPr>
            <a:r>
              <a:rPr lang="en-US" sz="5300" b="1" spc="-24" kern="0" dirty="0">
                <a:solidFill>
                  <a:srgbClr val="7825E2"/>
                </a:solidFill>
                <a:latin typeface="Inter" pitchFamily="34" charset="0"/>
                <a:ea typeface="Inter" pitchFamily="34" charset="-122"/>
                <a:cs typeface="Inter" pitchFamily="34" charset="-120"/>
              </a:rPr>
              <a:t>Introduction</a:t>
            </a:r>
            <a:endParaRPr lang="en-US" sz="5250" dirty="0"/>
          </a:p>
        </p:txBody>
      </p:sp>
      <p:pic>
        <p:nvPicPr>
          <p:cNvPr id="6" name="Image 0" descr="https://pitch-assets-ccb95893-de3f-4266-973c-20049231b248.s3.eu-west-1.amazonaws.com/8ef2d960-f6f8-4ab7-848a-674c6ee8f6db?pitch-bytes=1167818&amp;pitch-content-type=image%2Fpng">    </p:cNvPr>
          <p:cNvPicPr>
            <a:picLocks noChangeAspect="1"/>
          </p:cNvPicPr>
          <p:nvPr/>
        </p:nvPicPr>
        <p:blipFill>
          <a:blip r:embed="rId1"/>
          <a:srcRect l="0" r="0" t="18837" b="683"/>
          <a:stretch/>
        </p:blipFill>
        <p:spPr>
          <a:xfrm>
            <a:off x="-568" y="-216903"/>
            <a:ext cx="2671379" cy="1436759"/>
          </a:xfrm>
          <a:prstGeom prst="rect">
            <a:avLst/>
          </a:prstGeom>
        </p:spPr>
      </p:pic>
      <p:pic>
        <p:nvPicPr>
          <p:cNvPr id="7" name="Image 1" descr="https://pitch-assets-ccb95893-de3f-4266-973c-20049231b248.s3.eu-west-1.amazonaws.com/4d6a2c52-082f-4fbe-a542-d68fca075df9?pitch-bytes=1350537&amp;pitch-content-type=image%2Fpng">    </p:cNvPr>
          <p:cNvPicPr>
            <a:picLocks noChangeAspect="1"/>
          </p:cNvPicPr>
          <p:nvPr/>
        </p:nvPicPr>
        <p:blipFill>
          <a:blip r:embed="rId2"/>
          <a:srcRect l="0" r="6868" t="0" b="0"/>
          <a:stretch/>
        </p:blipFill>
        <p:spPr>
          <a:xfrm>
            <a:off x="4919276" y="3516631"/>
            <a:ext cx="2776883" cy="1774018"/>
          </a:xfrm>
          <a:prstGeom prst="rect">
            <a:avLst/>
          </a:prstGeom>
        </p:spPr>
      </p:pic>
      <p:sp>
        <p:nvSpPr>
          <p:cNvPr id="8" name="Text 3"/>
          <p:cNvSpPr/>
          <p:nvPr/>
        </p:nvSpPr>
        <p:spPr>
          <a:xfrm>
            <a:off x="784207" y="1219593"/>
            <a:ext cx="8191500" cy="2232660"/>
          </a:xfrm>
          <a:prstGeom prst="rect">
            <a:avLst/>
          </a:prstGeom>
          <a:noFill/>
          <a:ln/>
        </p:spPr>
        <p:txBody>
          <a:bodyPr wrap="square" lIns="0" tIns="0" rIns="0" bIns="0" rtlCol="0" anchor="t"/>
          <a:lstStyle/>
          <a:p>
            <a:pPr algn="ctr">
              <a:lnSpc>
                <a:spcPts val="2138"/>
              </a:lnSpc>
            </a:pPr>
            <a:r>
              <a:rPr lang="en-US" sz="1400" b="0" spc="12" kern="0" dirty="0">
                <a:solidFill>
                  <a:srgbClr val="000000"/>
                </a:solidFill>
                <a:latin typeface="Archivo" pitchFamily="34" charset="0"/>
                <a:ea typeface="Archivo" pitchFamily="34" charset="-122"/>
                <a:cs typeface="Archivo" pitchFamily="34" charset="-120"/>
              </a:rPr>
              <a:t>We are excited to share insights today on a crucial aspect of modern software development—streamlining deployment workflows and enhancing flexibility in DevOps through cloud-based automation. As technology evolves at a rapid pace, the need for efficient and agile development processes becomes increasingly evident. In this presentation, we will explore the challenges faced in traditional deployment approaches, delve into the principles of DevOps, and highlight how cloud-based automation serves as a transformative force. Let's embark on a journey to understand the significance of this paradigm shift and discover how it empowers teams to deliver software with speed, reliability, and adaptability.</a:t>
            </a:r>
            <a:endParaRPr lang="en-US" sz="1425" dirty="0"/>
          </a:p>
        </p:txBody>
      </p:sp>
      <p:pic>
        <p:nvPicPr>
          <p:cNvPr id="9"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3127206" y="475956"/>
            <a:ext cx="5541467" cy="3669030"/>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12" kern="0" dirty="0">
                <a:solidFill>
                  <a:srgbClr val="000000"/>
                </a:solidFill>
                <a:latin typeface="-apple-system" pitchFamily="34" charset="0"/>
                <a:ea typeface="-apple-system" pitchFamily="34" charset="-122"/>
                <a:cs typeface="-apple-system" pitchFamily="34" charset="-120"/>
              </a:rPr>
              <a:t>Alqahtani, M. A., &amp; Alghamdi, A. (2022). Automation Process of Telecommunication Networks Deployment in Microsoft Azure Cloud Technology. In 2022 3rd International Conference on Computer Science, Electrical and Information Technologies (ICCEIT) (pp. 1-5). IEEE. DOI: </a:t>
            </a:r>
            <a:pPr algn="l">
              <a:lnSpc>
                <a:spcPts val="1575"/>
              </a:lnSpc>
            </a:pPr>
            <a:r>
              <a:rPr lang="en-US" sz="1100" b="0" u="sng" spc="12" kern="0" dirty="0">
                <a:solidFill>
                  <a:srgbClr val="A84DF9"/>
                </a:solidFill>
                <a:latin typeface="-apple-system" pitchFamily="34" charset="0"/>
                <a:ea typeface="-apple-system" pitchFamily="34" charset="-122"/>
                <a:cs typeface="-apple-system" pitchFamily="34" charset="-120"/>
                <a:hlinkClick r:id="rId1" invalidUrl="" action="" tgtFrame="" tooltip="" history="1" highlightClick="0" endSnd="0">
                  <a:extLst>
                    <a:ext uri="{A12FA001-AC4F-418D-AE19-62706E023703}">
                      <ahyp:hlinkClr xmlns:ahyp="http://schemas.microsoft.com/office/drawing/2018/hyperlinkcolor" val="tx"/>
                    </a:ext>
                  </a:extLst>
                </a:hlinkClick>
              </a:rPr>
              <a:t>10.1109/ICCEIT.2022.317</a:t>
            </a:r>
            <a:pPr algn="l">
              <a:lnSpc>
                <a:spcPts val="1575"/>
              </a:lnSpc>
            </a:pPr>
            <a:r>
              <a:rPr lang="en-US" sz="1100" b="0" spc="12" kern="0" dirty="0">
                <a:solidFill>
                  <a:srgbClr val="000000"/>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Saadoon, M., &amp; Admodisastro, N. (2022). Self-Configured Workflow Platform for MapReduce Job Execution in Cloud Environment. In 2022 Applied Informatics International Conference (AiIC) (pp. 122-125). IEEE.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2" invalidUrl="" action="" tgtFrame="" tooltip="" history="1" highlightClick="0" endSnd="0">
                  <a:extLst>
                    <a:ext uri="{A12FA001-AC4F-418D-AE19-62706E023703}">
                      <ahyp:hlinkClr xmlns:ahyp="http://schemas.microsoft.com/office/drawing/2018/hyperlinkcolor" val="tx"/>
                    </a:ext>
                  </a:extLst>
                </a:hlinkClick>
              </a:rPr>
              <a:t>10.1109/AiIC54368.2022.9914603</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Kamath, S., Pai, M. M. M., Vignesh, S., &amp; Darshan, G. (2021). Revolutionizing Cloud Infrastructure Management: Streamlined Provisioning and Monitoring with Automated Tools and User-Friendly Frontend Interface. IEEE Access, 10, 2318-2329.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3" invalidUrl="" action="" tgtFrame="" tooltip="" history="1" highlightClick="0" endSnd="0">
                  <a:extLst>
                    <a:ext uri="{A12FA001-AC4F-418D-AE19-62706E023703}">
                      <ahyp:hlinkClr xmlns:ahyp="http://schemas.microsoft.com/office/drawing/2018/hyperlinkcolor" val="tx"/>
                    </a:ext>
                  </a:extLst>
                </a:hlinkClick>
              </a:rPr>
              <a:t>10.1109/ACCESS.2021.3137671</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Reis, D., Piedade, B., Correia, F. F., &amp; Fernandes, J. M. (2021). Developing Docker and Docker-Compose Specifications: A Developers’ Survey. IEEE Access, 10, 2318-2329.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4" invalidUrl="" action="" tgtFrame="" tooltip="" history="1" highlightClick="0" endSnd="0">
                  <a:extLst>
                    <a:ext uri="{A12FA001-AC4F-418D-AE19-62706E023703}">
                      <ahyp:hlinkClr xmlns:ahyp="http://schemas.microsoft.com/office/drawing/2018/hyperlinkcolor" val="tx"/>
                    </a:ext>
                  </a:extLst>
                </a:hlinkClick>
              </a:rPr>
              <a:t>10.1109/ACCESS.2021.3137671</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Merkel, D. (2014). Docker: lightweight Linux containers for consistent development and deployment. Linux Journal.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5" invalidUrl="" action="" tgtFrame="" tooltip="" history="1" highlightClick="0" endSnd="0">
                  <a:extLst>
                    <a:ext uri="{A12FA001-AC4F-418D-AE19-62706E023703}">
                      <ahyp:hlinkClr xmlns:ahyp="http://schemas.microsoft.com/office/drawing/2018/hyperlinkcolor" val="tx"/>
                    </a:ext>
                  </a:extLst>
                </a:hlinkClick>
              </a:rPr>
              <a:t>Retrieved from 1</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Merkel, D. (2014). Docker: lightweight Linux containers for consistent development and deployment. Linux Journal.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6" invalidUrl="" action="" tgtFrame="" tooltip="" history="1" highlightClick="0" endSnd="0">
                  <a:extLst>
                    <a:ext uri="{A12FA001-AC4F-418D-AE19-62706E023703}">
                      <ahyp:hlinkClr xmlns:ahyp="http://schemas.microsoft.com/office/drawing/2018/hyperlinkcolor" val="tx"/>
                    </a:ext>
                  </a:extLst>
                </a:hlinkClick>
              </a:rPr>
              <a:t>Retrieved from 1</a:t>
            </a:r>
            <a:endParaRPr lang="en-US" sz="1050" dirty="0"/>
          </a:p>
        </p:txBody>
      </p:sp>
      <p:sp>
        <p:nvSpPr>
          <p:cNvPr id="6" name="Text 3"/>
          <p:cNvSpPr/>
          <p:nvPr/>
        </p:nvSpPr>
        <p:spPr>
          <a:xfrm>
            <a:off x="476250" y="474176"/>
            <a:ext cx="3095625" cy="419100"/>
          </a:xfrm>
          <a:prstGeom prst="rect">
            <a:avLst/>
          </a:prstGeom>
          <a:noFill/>
          <a:ln/>
        </p:spPr>
        <p:txBody>
          <a:bodyPr wrap="square" lIns="0" tIns="0" rIns="0" bIns="0" rtlCol="0" anchor="t"/>
          <a:lstStyle/>
          <a:p>
            <a:pPr algn="l">
              <a:lnSpc>
                <a:spcPts val="3300"/>
              </a:lnSpc>
            </a:pPr>
            <a:r>
              <a:rPr lang="en-US" sz="3000" b="1" spc="-24" kern="0" dirty="0">
                <a:solidFill>
                  <a:srgbClr val="7825E2"/>
                </a:solidFill>
                <a:latin typeface="Inter" pitchFamily="34" charset="0"/>
                <a:ea typeface="Inter" pitchFamily="34" charset="-122"/>
                <a:cs typeface="Inter" pitchFamily="34" charset="-120"/>
              </a:rPr>
              <a:t>References</a:t>
            </a:r>
            <a:endParaRPr lang="en-US" sz="3000" dirty="0"/>
          </a:p>
        </p:txBody>
      </p:sp>
      <p:pic>
        <p:nvPicPr>
          <p:cNvPr id="7" name="Image 0" descr="https://pitch-assets-ccb95893-de3f-4266-973c-20049231b248.s3.eu-west-1.amazonaws.com/e152b05c-dbeb-4349-9ddf-bd0d52a0ed1c?pitch-bytes=171203&amp;pitch-content-type=image%2Fpng">    </p:cNvPr>
          <p:cNvPicPr>
            <a:picLocks noChangeAspect="1"/>
          </p:cNvPicPr>
          <p:nvPr/>
        </p:nvPicPr>
        <p:blipFill>
          <a:blip r:embed="rId7"/>
          <a:srcRect l="0" r="0" t="0" b="0"/>
          <a:stretch/>
        </p:blipFill>
        <p:spPr>
          <a:xfrm>
            <a:off x="681525" y="3019854"/>
            <a:ext cx="2894597" cy="2121231"/>
          </a:xfrm>
          <a:prstGeom prst="rect">
            <a:avLst/>
          </a:prstGeom>
        </p:spPr>
      </p:pic>
      <p:pic>
        <p:nvPicPr>
          <p:cNvPr id="8" name="Image 1" descr="https://pitch-assets-ccb95893-de3f-4266-973c-20049231b248.s3.eu-west-1.amazonaws.com/try-pitch-pdf-export-logo.svg">
            <a:hlinkClick r:id="rId10" tooltip=""/>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36595" y="4803153"/>
            <a:ext cx="515221" cy="22730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3122443" y="475956"/>
            <a:ext cx="5541467" cy="3872865"/>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Cretella, G., D’Aniello, G., &amp; Esposito, A. (2015). A Cloud Automation Platform for Flexibility in Applications and Resources Provisioning. In 2015 Ninth International Conference on Complex, Intelligent, and Software Intensive Systems (pp. 1-6). IEEE.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1" invalidUrl="" action="" tgtFrame="" tooltip="" history="1" highlightClick="0" endSnd="0">
                  <a:extLst>
                    <a:ext uri="{A12FA001-AC4F-418D-AE19-62706E023703}">
                      <ahyp:hlinkClr xmlns:ahyp="http://schemas.microsoft.com/office/drawing/2018/hyperlinkcolor" val="tx"/>
                    </a:ext>
                  </a:extLst>
                </a:hlinkClick>
              </a:rPr>
              <a:t>10.1109/CISIS.2015.29</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Saadoon, M., &amp; Admodisastro, N. (2022). Survey of Automation Practices in Model-Driven Development and Operations. In 2022 Applied Informatics International Conference (AiIC) (pp. 122-125). IEEE.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2" invalidUrl="" action="" tgtFrame="" tooltip="" history="1" highlightClick="0" endSnd="0">
                  <a:extLst>
                    <a:ext uri="{A12FA001-AC4F-418D-AE19-62706E023703}">
                      <ahyp:hlinkClr xmlns:ahyp="http://schemas.microsoft.com/office/drawing/2018/hyperlinkcolor" val="tx"/>
                    </a:ext>
                  </a:extLst>
                </a:hlinkClick>
              </a:rPr>
              <a:t>10.1109/AiIC54368.2022.9914603</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Kamath, S., Pai, M. M. M., Vignesh, S., &amp; Darshan, G. (2021). Revolutionizing Cloud Infrastructure Management: Streamlined Provisioning and Monitoring with Automated Tools and User-Friendly Frontend Interface. IEEE Access, 10, 2318-2329.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3" invalidUrl="" action="" tgtFrame="" tooltip="" history="1" highlightClick="0" endSnd="0">
                  <a:extLst>
                    <a:ext uri="{A12FA001-AC4F-418D-AE19-62706E023703}">
                      <ahyp:hlinkClr xmlns:ahyp="http://schemas.microsoft.com/office/drawing/2018/hyperlinkcolor" val="tx"/>
                    </a:ext>
                  </a:extLst>
                </a:hlinkClick>
              </a:rPr>
              <a:t>10.1109/ACCESS.2021.3137671</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Kamath, S., Pai, M. M. M., Vignesh, S., &amp; Darshan, G. (2018). The Collaboration of DevOps Automation and SOA to Accelerate Software Development Culture. In 2018 Indonesian Association for Pattern Recognition International Conference (INAPR) (pp. 1-5). IEEE.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4" invalidUrl="" action="" tgtFrame="" tooltip="" history="1" highlightClick="0" endSnd="0">
                  <a:extLst>
                    <a:ext uri="{A12FA001-AC4F-418D-AE19-62706E023703}">
                      <ahyp:hlinkClr xmlns:ahyp="http://schemas.microsoft.com/office/drawing/2018/hyperlinkcolor" val="tx"/>
                    </a:ext>
                  </a:extLst>
                </a:hlinkClick>
              </a:rPr>
              <a:t>10.1109/INAPR.2018.8627022</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a:p>
            <a:pPr algn="l" marL="190500" indent="-190500">
              <a:lnSpc>
                <a:spcPts val="1575"/>
              </a:lnSpc>
              <a:buSzPct val="100000"/>
              <a:buFont typeface="+mj-lt"/>
              <a:buAutoNum type="arabicPeriod" startAt="1"/>
            </a:pPr>
            <a:r>
              <a:rPr lang="en-US" sz="1100" b="0" spc="12" kern="0" dirty="0">
                <a:solidFill>
                  <a:srgbClr val="111111"/>
                </a:solidFill>
                <a:latin typeface="-apple-system" pitchFamily="34" charset="0"/>
                <a:ea typeface="-apple-system" pitchFamily="34" charset="-122"/>
                <a:cs typeface="-apple-system" pitchFamily="34" charset="-120"/>
              </a:rPr>
              <a:t>Zhang, X., &amp; Li, J. (2015). The research and implementation of cloud computing platform based on docker. In 2015 International Conference on Cyber-Enabled Distributed Computing and Knowledge Discovery (CyberC) (pp. 1-4). IEEE. DOI: </a:t>
            </a:r>
            <a:pPr algn="l">
              <a:lnSpc>
                <a:spcPts val="1575"/>
              </a:lnSpc>
            </a:pPr>
            <a:r>
              <a:rPr lang="en-US" sz="1100" b="0" u="sng" spc="12" kern="0" dirty="0">
                <a:solidFill>
                  <a:srgbClr val="111111"/>
                </a:solidFill>
                <a:latin typeface="-apple-system" pitchFamily="34" charset="0"/>
                <a:ea typeface="-apple-system" pitchFamily="34" charset="-122"/>
                <a:cs typeface="-apple-system" pitchFamily="34" charset="-120"/>
                <a:hlinkClick r:id="rId5" invalidUrl="" action="" tgtFrame="" tooltip="" history="1" highlightClick="0" endSnd="0">
                  <a:extLst>
                    <a:ext uri="{A12FA001-AC4F-418D-AE19-62706E023703}">
                      <ahyp:hlinkClr xmlns:ahyp="http://schemas.microsoft.com/office/drawing/2018/hyperlinkcolor" val="tx"/>
                    </a:ext>
                  </a:extLst>
                </a:hlinkClick>
              </a:rPr>
              <a:t>10.1109/CyberC.2015.43</a:t>
            </a:r>
            <a:pPr algn="l">
              <a:lnSpc>
                <a:spcPts val="1575"/>
              </a:lnSpc>
            </a:pPr>
            <a:r>
              <a:rPr lang="en-US" sz="1100" b="0" spc="12" kern="0" dirty="0">
                <a:solidFill>
                  <a:srgbClr val="111111"/>
                </a:solidFill>
                <a:latin typeface="-apple-system" pitchFamily="34" charset="0"/>
                <a:ea typeface="-apple-system" pitchFamily="34" charset="-122"/>
                <a:cs typeface="-apple-system" pitchFamily="34" charset="-120"/>
              </a:rPr>
              <a:t>.</a:t>
            </a:r>
            <a:endParaRPr lang="en-US" sz="1050" dirty="0"/>
          </a:p>
        </p:txBody>
      </p:sp>
      <p:sp>
        <p:nvSpPr>
          <p:cNvPr id="6" name="Text 3"/>
          <p:cNvSpPr/>
          <p:nvPr/>
        </p:nvSpPr>
        <p:spPr>
          <a:xfrm>
            <a:off x="476250" y="474176"/>
            <a:ext cx="3095625" cy="419100"/>
          </a:xfrm>
          <a:prstGeom prst="rect">
            <a:avLst/>
          </a:prstGeom>
          <a:noFill/>
          <a:ln/>
        </p:spPr>
        <p:txBody>
          <a:bodyPr wrap="square" lIns="0" tIns="0" rIns="0" bIns="0" rtlCol="0" anchor="t"/>
          <a:lstStyle/>
          <a:p>
            <a:pPr algn="l">
              <a:lnSpc>
                <a:spcPts val="3300"/>
              </a:lnSpc>
            </a:pPr>
            <a:r>
              <a:rPr lang="en-US" sz="3000" b="1" spc="-24" kern="0" dirty="0">
                <a:solidFill>
                  <a:srgbClr val="7825E2"/>
                </a:solidFill>
                <a:latin typeface="Inter" pitchFamily="34" charset="0"/>
                <a:ea typeface="Inter" pitchFamily="34" charset="-122"/>
                <a:cs typeface="Inter" pitchFamily="34" charset="-120"/>
              </a:rPr>
              <a:t>References</a:t>
            </a:r>
            <a:endParaRPr lang="en-US" sz="3000" dirty="0"/>
          </a:p>
        </p:txBody>
      </p:sp>
      <p:pic>
        <p:nvPicPr>
          <p:cNvPr id="7" name="Image 0" descr="https://pitch-assets-ccb95893-de3f-4266-973c-20049231b248.s3.eu-west-1.amazonaws.com/e152b05c-dbeb-4349-9ddf-bd0d52a0ed1c?pitch-bytes=171203&amp;pitch-content-type=image%2Fpng">    </p:cNvPr>
          <p:cNvPicPr>
            <a:picLocks noChangeAspect="1"/>
          </p:cNvPicPr>
          <p:nvPr/>
        </p:nvPicPr>
        <p:blipFill>
          <a:blip r:embed="rId6"/>
          <a:srcRect l="0" r="0" t="0" b="0"/>
          <a:stretch/>
        </p:blipFill>
        <p:spPr>
          <a:xfrm>
            <a:off x="676763" y="3019854"/>
            <a:ext cx="2894597" cy="2121231"/>
          </a:xfrm>
          <a:prstGeom prst="rect">
            <a:avLst/>
          </a:prstGeom>
        </p:spPr>
      </p:pic>
      <p:pic>
        <p:nvPicPr>
          <p:cNvPr id="8" name="Image 1"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99bbf0a-b86c-4d6f-95e7-7b0aa5065a69?pitch-bytes=68792&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553eb0bf-6113-49fb-98de-7b5749272a22?pitch-bytes=82939&amp;pitch-content-type=image%2Fpng">    </p:cNvPr>
          <p:cNvPicPr>
            <a:picLocks noChangeAspect="1"/>
          </p:cNvPicPr>
          <p:nvPr/>
        </p:nvPicPr>
        <p:blipFill>
          <a:blip r:embed="rId2"/>
          <a:srcRect l="0" r="0" t="0" b="0"/>
          <a:stretch/>
        </p:blipFill>
        <p:spPr>
          <a:xfrm>
            <a:off x="1153" y="3512515"/>
            <a:ext cx="2376495" cy="1630985"/>
          </a:xfrm>
          <a:prstGeom prst="rect">
            <a:avLst/>
          </a:prstGeom>
        </p:spPr>
      </p:pic>
      <p:pic>
        <p:nvPicPr>
          <p:cNvPr id="5" name="Image 2" descr="https://pitch-assets-ccb95893-de3f-4266-973c-20049231b248.s3.eu-west-1.amazonaws.com/a616756b-1425-4b63-813a-dfc259685f0a?pitch-bytes=78784&amp;pitch-content-type=image%2Fpng">    </p:cNvPr>
          <p:cNvPicPr>
            <a:picLocks noChangeAspect="1"/>
          </p:cNvPicPr>
          <p:nvPr/>
        </p:nvPicPr>
        <p:blipFill>
          <a:blip r:embed="rId3"/>
          <a:srcRect l="0" r="0" t="0" b="0"/>
          <a:stretch/>
        </p:blipFill>
        <p:spPr>
          <a:xfrm>
            <a:off x="6909603" y="3519526"/>
            <a:ext cx="2234397" cy="1623974"/>
          </a:xfrm>
          <a:prstGeom prst="rect">
            <a:avLst/>
          </a:prstGeom>
        </p:spPr>
      </p:pic>
      <p:pic>
        <p:nvPicPr>
          <p:cNvPr id="6" name="Image 3" descr="https://pitch-assets-ccb95893-de3f-4266-973c-20049231b248.s3.eu-west-1.amazonaws.com/25feca73-e886-44d4-bc57-6beb2c6d370b?pitch-bytes=86492&amp;pitch-content-type=image%2Fpng">    </p:cNvPr>
          <p:cNvPicPr>
            <a:picLocks noChangeAspect="1"/>
          </p:cNvPicPr>
          <p:nvPr/>
        </p:nvPicPr>
        <p:blipFill>
          <a:blip r:embed="rId4"/>
          <a:srcRect l="0" r="0" t="0" b="0"/>
          <a:stretch/>
        </p:blipFill>
        <p:spPr>
          <a:xfrm>
            <a:off x="3266435" y="186"/>
            <a:ext cx="2862255" cy="1004887"/>
          </a:xfrm>
          <a:prstGeom prst="rect">
            <a:avLst/>
          </a:prstGeom>
        </p:spPr>
      </p:pic>
      <p:sp>
        <p:nvSpPr>
          <p:cNvPr id="7" name="Text 0"/>
          <p:cNvSpPr/>
          <p:nvPr/>
        </p:nvSpPr>
        <p:spPr>
          <a:xfrm>
            <a:off x="2514955" y="2239228"/>
            <a:ext cx="3843814" cy="1043940"/>
          </a:xfrm>
          <a:prstGeom prst="rect">
            <a:avLst/>
          </a:prstGeom>
          <a:noFill/>
          <a:ln/>
        </p:spPr>
        <p:txBody>
          <a:bodyPr wrap="none" lIns="0" tIns="0" rIns="0" bIns="0" rtlCol="0" anchor="t">
            <a:spAutoFit/>
          </a:bodyPr>
          <a:lstStyle/>
          <a:p>
            <a:pPr algn="l">
              <a:lnSpc>
                <a:spcPts val="6750"/>
              </a:lnSpc>
            </a:pPr>
            <a:r>
              <a:rPr lang="en-US" sz="6700" b="1" dirty="0">
                <a:solidFill>
                  <a:srgbClr val="FFFFFF"/>
                </a:solidFill>
                <a:latin typeface="Carlito" pitchFamily="34" charset="0"/>
                <a:ea typeface="Carlito" pitchFamily="34" charset="-122"/>
                <a:cs typeface="Carlito" pitchFamily="34" charset="-120"/>
              </a:rPr>
              <a:t>BATCH - 26</a:t>
            </a:r>
            <a:endParaRPr lang="en-US" sz="4400" dirty="0"/>
          </a:p>
        </p:txBody>
      </p:sp>
      <p:pic>
        <p:nvPicPr>
          <p:cNvPr id="8"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674"/>
            <a:ext cx="1428750" cy="12858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1342223" y="305664"/>
            <a:ext cx="8191084" cy="733425"/>
          </a:xfrm>
          <a:prstGeom prst="rect">
            <a:avLst/>
          </a:prstGeom>
          <a:noFill/>
          <a:ln/>
        </p:spPr>
        <p:txBody>
          <a:bodyPr wrap="square" lIns="0" tIns="0" rIns="0" bIns="0" rtlCol="0" anchor="t"/>
          <a:lstStyle/>
          <a:p>
            <a:pPr algn="ctr">
              <a:lnSpc>
                <a:spcPts val="5775"/>
              </a:lnSpc>
            </a:pPr>
            <a:r>
              <a:rPr lang="en-US" sz="5300" b="1" spc="-24" kern="0" dirty="0">
                <a:solidFill>
                  <a:srgbClr val="7825E2"/>
                </a:solidFill>
                <a:latin typeface="Inter" pitchFamily="34" charset="0"/>
                <a:ea typeface="Inter" pitchFamily="34" charset="-122"/>
                <a:cs typeface="Inter" pitchFamily="34" charset="-120"/>
              </a:rPr>
              <a:t>Problem Statement</a:t>
            </a:r>
            <a:endParaRPr lang="en-US" sz="5250" dirty="0"/>
          </a:p>
        </p:txBody>
      </p:sp>
      <p:pic>
        <p:nvPicPr>
          <p:cNvPr id="6" name="Image 0" descr="https://pitch-assets-ccb95893-de3f-4266-973c-20049231b248.s3.eu-west-1.amazonaws.com/8ef2d960-f6f8-4ab7-848a-674c6ee8f6db?pitch-bytes=1167818&amp;pitch-content-type=image%2Fpng">    </p:cNvPr>
          <p:cNvPicPr>
            <a:picLocks noChangeAspect="1"/>
          </p:cNvPicPr>
          <p:nvPr/>
        </p:nvPicPr>
        <p:blipFill>
          <a:blip r:embed="rId1"/>
          <a:srcRect l="0" r="0" t="18837" b="683"/>
          <a:stretch/>
        </p:blipFill>
        <p:spPr>
          <a:xfrm>
            <a:off x="-568" y="-216903"/>
            <a:ext cx="2671379" cy="1436759"/>
          </a:xfrm>
          <a:prstGeom prst="rect">
            <a:avLst/>
          </a:prstGeom>
        </p:spPr>
      </p:pic>
      <p:pic>
        <p:nvPicPr>
          <p:cNvPr id="7" name="Image 1" descr="https://pitch-assets-ccb95893-de3f-4266-973c-20049231b248.s3.eu-west-1.amazonaws.com/4d6a2c52-082f-4fbe-a542-d68fca075df9?pitch-bytes=1350537&amp;pitch-content-type=image%2Fpng">    </p:cNvPr>
          <p:cNvPicPr>
            <a:picLocks noChangeAspect="1"/>
          </p:cNvPicPr>
          <p:nvPr/>
        </p:nvPicPr>
        <p:blipFill>
          <a:blip r:embed="rId2"/>
          <a:srcRect l="0" r="6868" t="0" b="0"/>
          <a:stretch/>
        </p:blipFill>
        <p:spPr>
          <a:xfrm>
            <a:off x="6208838" y="3607446"/>
            <a:ext cx="2776883" cy="1774018"/>
          </a:xfrm>
          <a:prstGeom prst="rect">
            <a:avLst/>
          </a:prstGeom>
        </p:spPr>
      </p:pic>
      <p:sp>
        <p:nvSpPr>
          <p:cNvPr id="8" name="Text 3"/>
          <p:cNvSpPr/>
          <p:nvPr/>
        </p:nvSpPr>
        <p:spPr>
          <a:xfrm>
            <a:off x="3109050" y="1700908"/>
            <a:ext cx="5875735" cy="2286000"/>
          </a:xfrm>
          <a:prstGeom prst="rect">
            <a:avLst/>
          </a:prstGeom>
          <a:noFill/>
          <a:ln/>
        </p:spPr>
        <p:txBody>
          <a:bodyPr wrap="square" lIns="0" tIns="0" rIns="0" bIns="0" rtlCol="0" anchor="t"/>
          <a:lstStyle/>
          <a:p>
            <a:pPr algn="l">
              <a:lnSpc>
                <a:spcPts val="1800"/>
              </a:lnSpc>
            </a:pPr>
            <a:r>
              <a:rPr lang="en-US" sz="1200" b="0" spc="12" kern="0" dirty="0">
                <a:solidFill>
                  <a:srgbClr val="000000"/>
                </a:solidFill>
                <a:latin typeface="Inter" pitchFamily="34" charset="0"/>
                <a:ea typeface="Inter" pitchFamily="34" charset="-122"/>
                <a:cs typeface="Inter" pitchFamily="34" charset="-120"/>
              </a:rPr>
              <a:t>The challenge lies in the intricate and error-prone nature of traditional DevOps practices, hindering deployment workflows with delays and mistakes. Startups and smaller organizations, constrained by resources, face difficulty in accessing and implementing DevOps. By simplifying workflows, improving flexibility, and maximizing resource utilization, our initiative aims to make DevOps accessible, streamlining deployment procedures for increased efficiency and resilience, particularly beneficial for smaller teams in the dynamic landscape of software development.</a:t>
            </a:r>
            <a:endParaRPr lang="en-US" sz="1200" dirty="0"/>
          </a:p>
          <a:p>
            <a:pPr algn="l">
              <a:lnSpc>
                <a:spcPts val="1800"/>
              </a:lnSpc>
            </a:pPr>
            <a:endParaRPr lang="en-US" sz="1200" dirty="0"/>
          </a:p>
          <a:p>
            <a:pPr algn="l">
              <a:lnSpc>
                <a:spcPts val="1800"/>
              </a:lnSpc>
            </a:pPr>
            <a:r>
              <a:rPr lang="en-US" sz="1200" b="0" spc="12" kern="0" dirty="0">
                <a:solidFill>
                  <a:srgbClr val="000000"/>
                </a:solidFill>
                <a:latin typeface="Inter" pitchFamily="34" charset="0"/>
                <a:ea typeface="Inter" pitchFamily="34" charset="-122"/>
                <a:cs typeface="Inter" pitchFamily="34" charset="-120"/>
              </a:rPr>
              <a:t>​</a:t>
            </a:r>
            <a:endParaRPr lang="en-US" sz="1200" dirty="0"/>
          </a:p>
        </p:txBody>
      </p:sp>
      <p:pic>
        <p:nvPicPr>
          <p:cNvPr id="9" name="Image 2" descr="https://imgproxy.services.pitch.com/_/format:png/skp:png/plain/pitch-assets-app-f315888a-a107-4075-bcf2-5c74631b8ebe/stickers/teamwork/teamwork_facepalm.png">    </p:cNvPr>
          <p:cNvPicPr>
            <a:picLocks noChangeAspect="1"/>
          </p:cNvPicPr>
          <p:nvPr/>
        </p:nvPicPr>
        <p:blipFill>
          <a:blip r:embed="rId3"/>
          <a:stretch>
            <a:fillRect/>
          </a:stretch>
        </p:blipFill>
        <p:spPr>
          <a:xfrm>
            <a:off x="843610" y="1657350"/>
            <a:ext cx="1463040" cy="1828800"/>
          </a:xfrm>
          <a:prstGeom prst="rect">
            <a:avLst/>
          </a:prstGeom>
        </p:spPr>
      </p:pic>
      <p:pic>
        <p:nvPicPr>
          <p:cNvPr id="10"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3282903" y="527921"/>
            <a:ext cx="5279536" cy="599986"/>
          </a:xfrm>
          <a:prstGeom prst="rect">
            <a:avLst/>
          </a:prstGeom>
          <a:noFill/>
          <a:ln/>
        </p:spPr>
        <p:txBody>
          <a:bodyPr wrap="square" lIns="0" tIns="0" rIns="0" bIns="0" rtlCol="0" anchor="t"/>
          <a:lstStyle/>
          <a:p>
            <a:pPr algn="ctr">
              <a:lnSpc>
                <a:spcPts val="1575"/>
              </a:lnSpc>
            </a:pPr>
            <a:r>
              <a:rPr lang="en-US" sz="1100" b="1" spc="12" kern="0" dirty="0">
                <a:solidFill>
                  <a:srgbClr val="000000"/>
                </a:solidFill>
                <a:latin typeface="Inter" pitchFamily="34" charset="0"/>
                <a:ea typeface="Inter" pitchFamily="34" charset="-122"/>
                <a:cs typeface="Inter" pitchFamily="34" charset="-120"/>
              </a:rPr>
              <a:t>Traditional deployment processes are often manual, time-consuming, and error-prone.</a:t>
            </a:r>
            <a:endParaRPr lang="en-US" sz="1050" dirty="0"/>
          </a:p>
          <a:p>
            <a:pPr algn="ctr">
              <a:lnSpc>
                <a:spcPts val="1575"/>
              </a:lnSpc>
            </a:pPr>
            <a:r>
              <a:rPr lang="en-US" sz="800" b="0" spc="12" kern="0" dirty="0">
                <a:solidFill>
                  <a:srgbClr val="000000"/>
                </a:solidFill>
                <a:latin typeface="Inter" pitchFamily="34" charset="0"/>
                <a:ea typeface="Inter" pitchFamily="34" charset="-122"/>
                <a:cs typeface="Inter" pitchFamily="34" charset="-120"/>
              </a:rPr>
              <a:t>They can lead to delays, inconsistencies, and increased operational costs.</a:t>
            </a:r>
            <a:endParaRPr lang="en-US" sz="1050" dirty="0"/>
          </a:p>
        </p:txBody>
      </p:sp>
      <p:sp>
        <p:nvSpPr>
          <p:cNvPr id="6" name="Text 3"/>
          <p:cNvSpPr/>
          <p:nvPr/>
        </p:nvSpPr>
        <p:spPr>
          <a:xfrm>
            <a:off x="476250" y="619993"/>
            <a:ext cx="3095576" cy="419080"/>
          </a:xfrm>
          <a:prstGeom prst="rect">
            <a:avLst/>
          </a:prstGeom>
          <a:noFill/>
          <a:ln/>
        </p:spPr>
        <p:txBody>
          <a:bodyPr wrap="square" lIns="0" tIns="0" rIns="0" bIns="0" rtlCol="0" anchor="t"/>
          <a:lstStyle/>
          <a:p>
            <a:pPr algn="l">
              <a:lnSpc>
                <a:spcPts val="3300"/>
              </a:lnSpc>
            </a:pPr>
            <a:r>
              <a:rPr lang="en-US" sz="3000" b="1" spc="-24" kern="0" dirty="0">
                <a:solidFill>
                  <a:srgbClr val="7825E2"/>
                </a:solidFill>
                <a:latin typeface="Inter" pitchFamily="34" charset="0"/>
                <a:ea typeface="Inter" pitchFamily="34" charset="-122"/>
                <a:cs typeface="Inter" pitchFamily="34" charset="-120"/>
              </a:rPr>
              <a:t>Motivation</a:t>
            </a:r>
            <a:endParaRPr lang="en-US" sz="3000" dirty="0"/>
          </a:p>
        </p:txBody>
      </p:sp>
      <p:pic>
        <p:nvPicPr>
          <p:cNvPr id="7" name="Image 0" descr="https://pitch-assets-ccb95893-de3f-4266-973c-20049231b248.s3.eu-west-1.amazonaws.com/e152b05c-dbeb-4349-9ddf-bd0d52a0ed1c?pitch-bytes=171203&amp;pitch-content-type=image%2Fpng">    </p:cNvPr>
          <p:cNvPicPr>
            <a:picLocks noChangeAspect="1"/>
          </p:cNvPicPr>
          <p:nvPr/>
        </p:nvPicPr>
        <p:blipFill>
          <a:blip r:embed="rId1"/>
          <a:srcRect l="0" r="0" t="0" b="0"/>
          <a:stretch/>
        </p:blipFill>
        <p:spPr>
          <a:xfrm>
            <a:off x="1573069" y="3019854"/>
            <a:ext cx="2894597" cy="2121231"/>
          </a:xfrm>
          <a:prstGeom prst="rect">
            <a:avLst/>
          </a:prstGeom>
        </p:spPr>
      </p:pic>
      <p:sp>
        <p:nvSpPr>
          <p:cNvPr id="8" name="Text 4"/>
          <p:cNvSpPr/>
          <p:nvPr/>
        </p:nvSpPr>
        <p:spPr>
          <a:xfrm>
            <a:off x="3232259" y="1405473"/>
            <a:ext cx="5438795" cy="599986"/>
          </a:xfrm>
          <a:prstGeom prst="rect">
            <a:avLst/>
          </a:prstGeom>
          <a:noFill/>
          <a:ln/>
        </p:spPr>
        <p:txBody>
          <a:bodyPr wrap="square" lIns="0" tIns="0" rIns="0" bIns="0" rtlCol="0" anchor="t"/>
          <a:lstStyle/>
          <a:p>
            <a:pPr algn="ctr">
              <a:lnSpc>
                <a:spcPts val="1575"/>
              </a:lnSpc>
            </a:pPr>
            <a:r>
              <a:rPr lang="en-US" sz="1100" b="1" spc="12" kern="0" dirty="0">
                <a:solidFill>
                  <a:srgbClr val="000000"/>
                </a:solidFill>
                <a:latin typeface="Inter" pitchFamily="34" charset="0"/>
                <a:ea typeface="Inter" pitchFamily="34" charset="-122"/>
                <a:cs typeface="Inter" pitchFamily="34" charset="-120"/>
              </a:rPr>
              <a:t>DevOps aims to address these challenges by automating the deployment process and fostering collaboration between teams.</a:t>
            </a:r>
            <a:endParaRPr lang="en-US" sz="1050" dirty="0"/>
          </a:p>
          <a:p>
            <a:pPr algn="ctr">
              <a:lnSpc>
                <a:spcPts val="1575"/>
              </a:lnSpc>
            </a:pPr>
            <a:r>
              <a:rPr lang="en-US" sz="800" b="0" spc="12" kern="0" dirty="0">
                <a:solidFill>
                  <a:srgbClr val="000000"/>
                </a:solidFill>
                <a:latin typeface="Inter" pitchFamily="34" charset="0"/>
                <a:ea typeface="Inter" pitchFamily="34" charset="-122"/>
                <a:cs typeface="Inter" pitchFamily="34" charset="-120"/>
              </a:rPr>
              <a:t>Cloud-based automation offers a scalable and flexible solution to achieve these goals.</a:t>
            </a:r>
            <a:endParaRPr lang="en-US" sz="1050" dirty="0"/>
          </a:p>
        </p:txBody>
      </p:sp>
      <p:sp>
        <p:nvSpPr>
          <p:cNvPr id="9" name="Text 5"/>
          <p:cNvSpPr/>
          <p:nvPr/>
        </p:nvSpPr>
        <p:spPr>
          <a:xfrm>
            <a:off x="3282920" y="2250467"/>
            <a:ext cx="5279487" cy="999977"/>
          </a:xfrm>
          <a:prstGeom prst="rect">
            <a:avLst/>
          </a:prstGeom>
          <a:noFill/>
          <a:ln/>
        </p:spPr>
        <p:txBody>
          <a:bodyPr wrap="square" lIns="0" tIns="0" rIns="0" bIns="0" rtlCol="0" anchor="t"/>
          <a:lstStyle/>
          <a:p>
            <a:pPr algn="ctr">
              <a:lnSpc>
                <a:spcPts val="1575"/>
              </a:lnSpc>
            </a:pPr>
            <a:r>
              <a:rPr lang="en-US" sz="1100" b="1" spc="12" kern="0" dirty="0">
                <a:solidFill>
                  <a:srgbClr val="000000"/>
                </a:solidFill>
                <a:latin typeface="Inter" pitchFamily="34" charset="0"/>
                <a:ea typeface="Inter" pitchFamily="34" charset="-122"/>
                <a:cs typeface="Inter" pitchFamily="34" charset="-120"/>
              </a:rPr>
              <a:t>By streamlining deployment workflows and enhancing flexibility, organizations can achieve faster time-to-market, improve software quality, and increase customer satisfaction.</a:t>
            </a:r>
            <a:endParaRPr lang="en-US" sz="1050" dirty="0"/>
          </a:p>
          <a:p>
            <a:pPr algn="ctr">
              <a:lnSpc>
                <a:spcPts val="1575"/>
              </a:lnSpc>
            </a:pPr>
            <a:r>
              <a:rPr lang="en-US" sz="800" b="0" spc="12" kern="0" dirty="0">
                <a:solidFill>
                  <a:srgbClr val="000000"/>
                </a:solidFill>
                <a:latin typeface="Inter" pitchFamily="34" charset="0"/>
                <a:ea typeface="Inter" pitchFamily="34" charset="-122"/>
                <a:cs typeface="Inter" pitchFamily="34" charset="-120"/>
              </a:rPr>
              <a:t>By streamlining deployment workflows and enhancing flexibility, organizations can achieve faster time-to-market, improve software</a:t>
            </a:r>
            <a:endParaRPr lang="en-US" sz="1050" dirty="0"/>
          </a:p>
        </p:txBody>
      </p:sp>
      <p:pic>
        <p:nvPicPr>
          <p:cNvPr id="10"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7499135" y="4768704"/>
            <a:ext cx="1428750" cy="128558"/>
          </a:xfrm>
          <a:prstGeom prst="rect">
            <a:avLst/>
          </a:prstGeom>
          <a:noFill/>
          <a:ln/>
        </p:spPr>
        <p:txBody>
          <a:bodyPr wrap="square" lIns="0" tIns="0" rIns="0" bIns="0" rtlCol="0" anchor="b"/>
          <a:lstStyle/>
          <a:p>
            <a:pPr algn="r">
              <a:lnSpc>
                <a:spcPts val="1013"/>
              </a:lnSpc>
            </a:pPr>
            <a:r>
              <a:rPr lang="en-US" sz="700" b="1" spc="360" kern="0" dirty="0">
                <a:solidFill>
                  <a:srgbClr val="FFFFFF"/>
                </a:solidFill>
                <a:latin typeface="Inter" pitchFamily="34" charset="0"/>
                <a:ea typeface="Inter" pitchFamily="34" charset="-122"/>
                <a:cs typeface="Inter" pitchFamily="34" charset="-120"/>
              </a:rPr>
              <a:t>COMPANY NAME</a:t>
            </a:r>
            <a:endParaRPr lang="en-US" sz="675" dirty="0"/>
          </a:p>
        </p:txBody>
      </p:sp>
      <p:sp>
        <p:nvSpPr>
          <p:cNvPr id="6" name="Text 3"/>
          <p:cNvSpPr/>
          <p:nvPr/>
        </p:nvSpPr>
        <p:spPr>
          <a:xfrm>
            <a:off x="476111" y="474306"/>
            <a:ext cx="8191106" cy="419080"/>
          </a:xfrm>
          <a:prstGeom prst="rect">
            <a:avLst/>
          </a:prstGeom>
          <a:noFill/>
          <a:ln/>
        </p:spPr>
        <p:txBody>
          <a:bodyPr wrap="square" lIns="0" tIns="0" rIns="0" bIns="0" rtlCol="0" anchor="t"/>
          <a:lstStyle/>
          <a:p>
            <a:pPr algn="ctr">
              <a:lnSpc>
                <a:spcPts val="3300"/>
              </a:lnSpc>
            </a:pPr>
            <a:r>
              <a:rPr lang="en-US" sz="3000" b="1" spc="-24" kern="0" dirty="0">
                <a:solidFill>
                  <a:srgbClr val="7825E2"/>
                </a:solidFill>
                <a:latin typeface="Inter" pitchFamily="34" charset="0"/>
                <a:ea typeface="Inter" pitchFamily="34" charset="-122"/>
                <a:cs typeface="Inter" pitchFamily="34" charset="-120"/>
              </a:rPr>
              <a:t>Existing System</a:t>
            </a:r>
            <a:endParaRPr lang="en-US" sz="3000" dirty="0"/>
          </a:p>
        </p:txBody>
      </p:sp>
      <p:graphicFrame>
        <p:nvGraphicFramePr>
          <p:cNvPr id="8" name="Table 0"/>
          <p:cNvGraphicFramePr>
            <a:graphicFrameLocks noGrp="1"/>
          </p:cNvGraphicFramePr>
          <p:nvPr>
            <p:extLst>
              <p:ext uri="{D42A27DB-BD31-4B8C-83A1-F6EECF244321}">
                <p14:modId xmlns:p14="http://schemas.microsoft.com/office/powerpoint/2010/main" val="1579011935"/>
              </p:ext>
            </p:extLst>
          </p:nvPr>
        </p:nvGraphicFramePr>
        <p:xfrm>
          <a:off x="1096060" y="1351872"/>
          <a:ext cx="6950938" cy="2230848"/>
        </p:xfrm>
        <a:graphic>
          <a:graphicData uri="http://schemas.openxmlformats.org/drawingml/2006/table">
            <a:tbl>
              <a:tblPr/>
              <a:tblGrid>
                <a:gridCol w="2304300"/>
                <a:gridCol w="2304300"/>
                <a:gridCol w="2304300"/>
              </a:tblGrid>
              <a:tr h="482505">
                <a:tc>
                  <a:txBody>
                    <a:bodyPr/>
                    <a:lstStyle/>
                    <a:p>
                      <a:pPr algn="ct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DF53"/>
                    </a:solidFill>
                  </a:tcPr>
                </a:tc>
                <a:tc>
                  <a:txBody>
                    <a:bodyPr/>
                    <a:lstStyle/>
                    <a:p>
                      <a:pPr algn="ctr"/>
                      <a:r>
                        <a:rPr lang="en-US" sz="1000" b="0" dirty="0">
                          <a:solidFill>
                            <a:srgbClr val="000000"/>
                          </a:solidFill>
                          <a:latin typeface="Inter" pitchFamily="34" charset="0"/>
                          <a:ea typeface="Inter" pitchFamily="34" charset="-122"/>
                          <a:cs typeface="Inter" pitchFamily="34" charset="-120"/>
                        </a:rPr>
                        <a:t>Traditional Manual Deployment Process</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DF53"/>
                    </a:solidFill>
                  </a:tcPr>
                </a:tc>
                <a:tc>
                  <a:txBody>
                    <a:bodyPr/>
                    <a:lstStyle/>
                    <a:p>
                      <a:pPr algn="ct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DF53"/>
                    </a:solidFill>
                  </a:tcPr>
                </a:tc>
              </a:tr>
              <a:tr h="1141061">
                <a:tc>
                  <a:txBody>
                    <a:bodyPr/>
                    <a:lstStyle/>
                    <a:p>
                      <a:pPr algn="ctr"/>
                      <a:r>
                        <a:rPr lang="en-US" sz="1000" b="1" dirty="0">
                          <a:solidFill>
                            <a:srgbClr val="000000"/>
                          </a:solidFill>
                          <a:latin typeface="Inter" pitchFamily="34" charset="0"/>
                          <a:ea typeface="Inter" pitchFamily="34" charset="-122"/>
                          <a:cs typeface="Inter" pitchFamily="34" charset="-120"/>
                        </a:rPr>
                        <a:t>Manual deployment processes involve multiple manual steps, including configuration, provisioning, and deployment</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The lack of automation hinders scalability, agility, and collaboration between development and operations teams. </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c>
                  <a:txBody>
                    <a:bodyPr/>
                    <a:lstStyle/>
                    <a:p>
                      <a:pPr algn="ctr"/>
                      <a:r>
                        <a:rPr lang="en-US" sz="1000" b="1" dirty="0">
                          <a:solidFill>
                            <a:srgbClr val="000000"/>
                          </a:solidFill>
                          <a:latin typeface="Inter" pitchFamily="34" charset="0"/>
                          <a:ea typeface="Inter" pitchFamily="34" charset="-122"/>
                          <a:cs typeface="Inter" pitchFamily="34" charset="-120"/>
                        </a:rPr>
                        <a:t>Traditional systems often rely on on-premises infrastructure, which limits scalability and flexibility. </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r>
              <a:tr h="482505">
                <a:tc>
                  <a:txBody>
                    <a:bodyPr/>
                    <a:lstStyle/>
                    <a:p>
                      <a:pPr algn="ctr" marL="190500" indent="-190500">
                        <a:buSzPct val="100000"/>
                        <a:buChar char="•"/>
                      </a:pPr>
                      <a:r>
                        <a:rPr lang="en-US" sz="1000" dirty="0">
                          <a:solidFill>
                            <a:srgbClr val="000000"/>
                          </a:solidFill>
                          <a:latin typeface="Inter" pitchFamily="34" charset="0"/>
                          <a:ea typeface="Inter" pitchFamily="34" charset="-122"/>
                          <a:cs typeface="Inter" pitchFamily="34" charset="-120"/>
                        </a:rPr>
                        <a:t>These steps are prone to errors, delays, and inconsistencies.</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c>
                  <a:txBody>
                    <a:bodyPr/>
                    <a:lstStyle/>
                    <a:p>
                      <a:pPr algn="ctr" marL="190500" indent="-190500">
                        <a:buSzPct val="100000"/>
                        <a:buChar char="•"/>
                      </a:pPr>
                      <a:r>
                        <a:rPr lang="en-US" sz="1000" dirty="0">
                          <a:solidFill>
                            <a:srgbClr val="000000"/>
                          </a:solidFill>
                          <a:latin typeface="Inter" pitchFamily="34" charset="0"/>
                          <a:ea typeface="Inter" pitchFamily="34" charset="-122"/>
                          <a:cs typeface="Inter" pitchFamily="34" charset="-120"/>
                        </a:rPr>
                        <a:t>It can lead to longer deployment cycles and increased operational costs.</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c>
                  <a:txBody>
                    <a:bodyPr/>
                    <a:lstStyle/>
                    <a:p>
                      <a:pPr algn="ctr" marL="190500" indent="-190500">
                        <a:buSzPct val="100000"/>
                        <a:buChar char="•"/>
                      </a:pPr>
                      <a:r>
                        <a:rPr lang="en-US" sz="1000" dirty="0">
                          <a:solidFill>
                            <a:srgbClr val="000000"/>
                          </a:solidFill>
                          <a:latin typeface="Inter" pitchFamily="34" charset="0"/>
                          <a:ea typeface="Inter" pitchFamily="34" charset="-122"/>
                          <a:cs typeface="Inter" pitchFamily="34" charset="-120"/>
                        </a:rPr>
                        <a:t>This can hinder innovation and adaptability in rapidly changing business environments.</a:t>
                      </a:r>
                      <a:endParaRPr lang="en-US" sz="975" dirty="0">
                        <a:latin typeface="Inter" charset="0"/>
                        <a:ea typeface="Inter" charset="0"/>
                        <a:cs typeface="Inter" charset="0"/>
                      </a:endParaRPr>
                    </a:p>
                  </a:txBody>
                  <a:tcPr marL="61913" marR="61913" marT="61913" marB="61913" anchor="ctr">
                    <a:lnL w="9525" cap="flat" cmpd="sng" algn="ctr">
                      <a:solidFill>
                        <a:srgbClr val="000000">
                          <a:alpha val="15000"/>
                        </a:srgbClr>
                      </a:solidFill>
                      <a:prstDash val="solid"/>
                      <a:round/>
                      <a:headEnd type="none" w="med" len="med"/>
                      <a:tailEnd type="none" w="med" len="med"/>
                    </a:lnL>
                    <a:lnR w="9525" cap="flat" cmpd="sng" algn="ctr">
                      <a:solidFill>
                        <a:srgbClr val="000000">
                          <a:alpha val="15000"/>
                        </a:srgbClr>
                      </a:solidFill>
                      <a:prstDash val="solid"/>
                      <a:round/>
                      <a:headEnd type="none" w="med" len="med"/>
                      <a:tailEnd type="none" w="med" len="med"/>
                    </a:lnR>
                    <a:lnT w="9525" cap="flat" cmpd="sng" algn="ctr">
                      <a:solidFill>
                        <a:srgbClr val="000000">
                          <a:alpha val="15000"/>
                        </a:srgbClr>
                      </a:solidFill>
                      <a:prstDash val="solid"/>
                      <a:round/>
                      <a:headEnd type="none" w="med" len="med"/>
                      <a:tailEnd type="none" w="med" len="med"/>
                    </a:lnT>
                    <a:lnB w="9525" cap="flat" cmpd="sng" algn="ctr">
                      <a:solidFill>
                        <a:srgbClr val="000000">
                          <a:alpha val="15000"/>
                        </a:srgbClr>
                      </a:solidFill>
                      <a:prstDash val="solid"/>
                      <a:round/>
                      <a:headEnd type="none" w="med" len="med"/>
                      <a:tailEnd type="none" w="med" len="med"/>
                    </a:lnB>
                    <a:solidFill>
                      <a:srgbClr val="FFFFFF"/>
                    </a:solidFill>
                  </a:tcPr>
                </a:tc>
              </a:tr>
            </a:tbl>
          </a:graphicData>
        </a:graphic>
      </p:graphicFrame>
      <p:pic>
        <p:nvPicPr>
          <p:cNvPr id="8" name="Image 0" descr="https://pitch-assets-ccb95893-de3f-4266-973c-20049231b248.s3.eu-west-1.amazonaws.com/89076853-9495-4b90-bb02-21a5887f59b7?pitch-bytes=1046033&amp;pitch-content-type=image%2Fpng">    </p:cNvPr>
          <p:cNvPicPr>
            <a:picLocks noChangeAspect="1"/>
          </p:cNvPicPr>
          <p:nvPr/>
        </p:nvPicPr>
        <p:blipFill>
          <a:blip r:embed="rId1"/>
          <a:srcRect l="13330" r="14719" t="0" b="0"/>
          <a:stretch/>
        </p:blipFill>
        <p:spPr>
          <a:xfrm>
            <a:off x="825752" y="4060008"/>
            <a:ext cx="2904576" cy="1090532"/>
          </a:xfrm>
          <a:prstGeom prst="rect">
            <a:avLst/>
          </a:prstGeom>
        </p:spPr>
      </p:pic>
      <p:pic>
        <p:nvPicPr>
          <p:cNvPr id="9" name="Image 1" descr="https://pitch-assets-ccb95893-de3f-4266-973c-20049231b248.s3.eu-west-1.amazonaws.com/3e5a071b-5deb-4540-8650-85de70bf3133?pitch-bytes=705250&amp;pitch-content-type=image%2Fpng">    </p:cNvPr>
          <p:cNvPicPr>
            <a:picLocks noChangeAspect="1"/>
          </p:cNvPicPr>
          <p:nvPr/>
        </p:nvPicPr>
        <p:blipFill>
          <a:blip r:embed="rId2"/>
          <a:srcRect l="2359" r="1011" t="0" b="0"/>
          <a:stretch/>
        </p:blipFill>
        <p:spPr>
          <a:xfrm flipV="1" rot="10800000">
            <a:off x="7634216" y="-103700"/>
            <a:ext cx="1523388" cy="1318375"/>
          </a:xfrm>
          <a:prstGeom prst="rect">
            <a:avLst/>
          </a:prstGeom>
        </p:spPr>
      </p:pic>
      <p:sp>
        <p:nvSpPr>
          <p:cNvPr id="10" name="Text 4"/>
          <p:cNvSpPr/>
          <p:nvPr/>
        </p:nvSpPr>
        <p:spPr>
          <a:xfrm>
            <a:off x="476250" y="946765"/>
            <a:ext cx="38868" cy="999977"/>
          </a:xfrm>
          <a:prstGeom prst="rect">
            <a:avLst/>
          </a:prstGeom>
          <a:noFill/>
          <a:ln/>
        </p:spPr>
        <p:txBody>
          <a:bodyPr wrap="none" lIns="0" tIns="0" rIns="0" bIns="0" rtlCol="0" anchor="t">
            <a:spAutoFit/>
          </a:bodyPr>
          <a:lstStyle/>
          <a:p>
            <a:pPr algn="l">
              <a:lnSpc>
                <a:spcPts val="1575"/>
              </a:lnSpc>
            </a:pPr>
            <a:endParaRPr lang="en-US" sz="1050" dirty="0"/>
          </a:p>
          <a:p>
            <a:pPr algn="l">
              <a:lnSpc>
                <a:spcPts val="1575"/>
              </a:lnSpc>
            </a:pPr>
            <a:endParaRPr lang="en-US" sz="1050" dirty="0"/>
          </a:p>
          <a:p>
            <a:pPr algn="l">
              <a:lnSpc>
                <a:spcPts val="1575"/>
              </a:lnSpc>
            </a:pPr>
            <a:endParaRPr lang="en-US" sz="1050" dirty="0"/>
          </a:p>
          <a:p>
            <a:pPr algn="l">
              <a:lnSpc>
                <a:spcPts val="1575"/>
              </a:lnSpc>
            </a:pPr>
            <a:endParaRPr lang="en-US" sz="1050" dirty="0"/>
          </a:p>
          <a:p>
            <a:pPr algn="l">
              <a:lnSpc>
                <a:spcPts val="1575"/>
              </a:lnSpc>
            </a:pPr>
            <a:endParaRPr lang="en-US" sz="1050" dirty="0"/>
          </a:p>
        </p:txBody>
      </p:sp>
      <p:pic>
        <p:nvPicPr>
          <p:cNvPr id="11"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7499135" y="4768704"/>
            <a:ext cx="1428750" cy="128558"/>
          </a:xfrm>
          <a:prstGeom prst="rect">
            <a:avLst/>
          </a:prstGeom>
          <a:noFill/>
          <a:ln/>
        </p:spPr>
        <p:txBody>
          <a:bodyPr wrap="square" lIns="0" tIns="0" rIns="0" bIns="0" rtlCol="0" anchor="b"/>
          <a:lstStyle/>
          <a:p>
            <a:pPr algn="r">
              <a:lnSpc>
                <a:spcPts val="1013"/>
              </a:lnSpc>
            </a:pPr>
            <a:r>
              <a:rPr lang="en-US" sz="700" b="1" spc="360" kern="0" dirty="0">
                <a:solidFill>
                  <a:srgbClr val="FFFFFF"/>
                </a:solidFill>
                <a:latin typeface="Inter" pitchFamily="34" charset="0"/>
                <a:ea typeface="Inter" pitchFamily="34" charset="-122"/>
                <a:cs typeface="Inter" pitchFamily="34" charset="-120"/>
              </a:rPr>
              <a:t>COMPANY NAME</a:t>
            </a:r>
            <a:endParaRPr lang="en-US" sz="675" dirty="0"/>
          </a:p>
        </p:txBody>
      </p:sp>
      <p:sp>
        <p:nvSpPr>
          <p:cNvPr id="6" name="Text 3"/>
          <p:cNvSpPr/>
          <p:nvPr/>
        </p:nvSpPr>
        <p:spPr>
          <a:xfrm>
            <a:off x="476111" y="474306"/>
            <a:ext cx="8191106" cy="419080"/>
          </a:xfrm>
          <a:prstGeom prst="rect">
            <a:avLst/>
          </a:prstGeom>
          <a:noFill/>
          <a:ln/>
        </p:spPr>
        <p:txBody>
          <a:bodyPr wrap="square" lIns="0" tIns="0" rIns="0" bIns="0" rtlCol="0" anchor="t"/>
          <a:lstStyle/>
          <a:p>
            <a:pPr algn="ctr">
              <a:lnSpc>
                <a:spcPts val="3300"/>
              </a:lnSpc>
            </a:pPr>
            <a:r>
              <a:rPr lang="en-US" sz="3000" b="1" spc="-24" kern="0" dirty="0">
                <a:solidFill>
                  <a:srgbClr val="7825E2"/>
                </a:solidFill>
                <a:latin typeface="Inter" pitchFamily="34" charset="0"/>
                <a:ea typeface="Inter" pitchFamily="34" charset="-122"/>
                <a:cs typeface="Inter" pitchFamily="34" charset="-120"/>
              </a:rPr>
              <a:t>Detailed Literature Survey</a:t>
            </a:r>
            <a:endParaRPr lang="en-US" sz="3000" dirty="0"/>
          </a:p>
        </p:txBody>
      </p:sp>
      <p:sp>
        <p:nvSpPr>
          <p:cNvPr id="7" name="Text 4"/>
          <p:cNvSpPr/>
          <p:nvPr/>
        </p:nvSpPr>
        <p:spPr>
          <a:xfrm>
            <a:off x="476250" y="946765"/>
            <a:ext cx="1392342" cy="838160"/>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Paper-1</a:t>
            </a:r>
            <a:endParaRPr lang="en-US" sz="3000" dirty="0"/>
          </a:p>
          <a:p>
            <a:pPr algn="l">
              <a:lnSpc>
                <a:spcPts val="3300"/>
              </a:lnSpc>
            </a:pPr>
            <a:endParaRPr lang="en-US" sz="3000" dirty="0"/>
          </a:p>
        </p:txBody>
      </p:sp>
      <p:sp>
        <p:nvSpPr>
          <p:cNvPr id="8" name="Text 5"/>
          <p:cNvSpPr/>
          <p:nvPr/>
        </p:nvSpPr>
        <p:spPr>
          <a:xfrm>
            <a:off x="476250" y="1432832"/>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9" name="Text 6"/>
          <p:cNvSpPr/>
          <p:nvPr/>
        </p:nvSpPr>
        <p:spPr>
          <a:xfrm>
            <a:off x="476250" y="1581500"/>
            <a:ext cx="8191451" cy="59998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is titled "A Cloud automation platform for flexibility in applications and resources provisioning" and is authored by M. Boschetti, Vito Baglio, P. Ruiu, and O. Terzo. It was published in 2015.</a:t>
            </a:r>
            <a:endParaRPr lang="en-US" sz="1050" dirty="0"/>
          </a:p>
          <a:p>
            <a:pPr algn="l">
              <a:lnSpc>
                <a:spcPts val="1575"/>
              </a:lnSpc>
            </a:pPr>
            <a:endParaRPr lang="en-US" sz="1050" dirty="0"/>
          </a:p>
        </p:txBody>
      </p:sp>
      <p:sp>
        <p:nvSpPr>
          <p:cNvPr id="10" name="Text 7"/>
          <p:cNvSpPr/>
          <p:nvPr/>
        </p:nvSpPr>
        <p:spPr>
          <a:xfrm>
            <a:off x="476250" y="2048744"/>
            <a:ext cx="1015279"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11" name="Text 8"/>
          <p:cNvSpPr/>
          <p:nvPr/>
        </p:nvSpPr>
        <p:spPr>
          <a:xfrm>
            <a:off x="476250" y="2176175"/>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methodology used in the paper involves the development and implementation of the ALM Automation Platform over the CHEF framework. The platform is designed to address the challenges of cloud automation by providing speed and flexibility in developing and managing cloud software. The authors also discuss the implementation of a commercial private cloud solution and the benefits and outcomes of the ALM Automation Platform.</a:t>
            </a:r>
            <a:endParaRPr lang="en-US" sz="1050" dirty="0"/>
          </a:p>
          <a:p>
            <a:pPr algn="l">
              <a:lnSpc>
                <a:spcPts val="1575"/>
              </a:lnSpc>
            </a:pPr>
            <a:endParaRPr lang="en-US" sz="1050" dirty="0"/>
          </a:p>
        </p:txBody>
      </p:sp>
      <p:sp>
        <p:nvSpPr>
          <p:cNvPr id="12" name="Text 9"/>
          <p:cNvSpPr/>
          <p:nvPr/>
        </p:nvSpPr>
        <p:spPr>
          <a:xfrm>
            <a:off x="476250" y="1836361"/>
            <a:ext cx="642692" cy="128558"/>
          </a:xfrm>
          <a:prstGeom prst="rect">
            <a:avLst/>
          </a:prstGeom>
          <a:noFill/>
          <a:ln/>
        </p:spPr>
        <p:txBody>
          <a:bodyPr wrap="none" lIns="0" tIns="0" rIns="0" bIns="0" rtlCol="0" anchor="t">
            <a:spAutoFit/>
          </a:bodyPr>
          <a:lstStyle/>
          <a:p>
            <a:pPr algn="l">
              <a:lnSpc>
                <a:spcPts val="1013"/>
              </a:lnSpc>
            </a:pPr>
            <a:endParaRPr lang="en-US" sz="675" dirty="0"/>
          </a:p>
        </p:txBody>
      </p:sp>
      <p:sp>
        <p:nvSpPr>
          <p:cNvPr id="13" name="Text 10"/>
          <p:cNvSpPr/>
          <p:nvPr/>
        </p:nvSpPr>
        <p:spPr>
          <a:xfrm>
            <a:off x="476250" y="3047009"/>
            <a:ext cx="944642" cy="257175"/>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a:p>
            <a:pPr algn="l">
              <a:lnSpc>
                <a:spcPts val="1013"/>
              </a:lnSpc>
            </a:pPr>
            <a:endParaRPr lang="en-US" sz="675" dirty="0"/>
          </a:p>
        </p:txBody>
      </p:sp>
      <p:sp>
        <p:nvSpPr>
          <p:cNvPr id="14" name="Text 11"/>
          <p:cNvSpPr/>
          <p:nvPr/>
        </p:nvSpPr>
        <p:spPr>
          <a:xfrm>
            <a:off x="476250" y="3174439"/>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presents an innovative ALM Automation Platform based on open source tools and automation for managing applications' lifecycle. It aims to provide speed and flexibility in developing and managing cloud software, addressing the challenges of cloud automation. The platform's implementation and benefits are discussed, focusing on services virtualization for Public Administration.</a:t>
            </a:r>
            <a:endParaRPr lang="en-US" sz="1050" dirty="0"/>
          </a:p>
          <a:p>
            <a:pPr algn="l">
              <a:lnSpc>
                <a:spcPts val="1575"/>
              </a:lnSpc>
            </a:pPr>
            <a:endParaRPr lang="en-US" sz="1050" dirty="0"/>
          </a:p>
        </p:txBody>
      </p:sp>
      <p:sp>
        <p:nvSpPr>
          <p:cNvPr id="15" name="Text 12"/>
          <p:cNvSpPr/>
          <p:nvPr/>
        </p:nvSpPr>
        <p:spPr>
          <a:xfrm>
            <a:off x="518727" y="4172642"/>
            <a:ext cx="8148991" cy="19999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does not provide any specific results or data from experiments or evaluations. </a:t>
            </a:r>
            <a:endParaRPr lang="en-US" sz="1050" dirty="0"/>
          </a:p>
        </p:txBody>
      </p:sp>
      <p:sp>
        <p:nvSpPr>
          <p:cNvPr id="16" name="Text 13"/>
          <p:cNvSpPr/>
          <p:nvPr/>
        </p:nvSpPr>
        <p:spPr>
          <a:xfrm>
            <a:off x="476250" y="4045212"/>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997" y="4509164"/>
            <a:ext cx="9143003" cy="630047"/>
          </a:xfrm>
          <a:prstGeom prst="roundRect">
            <a:avLst>
              <a:gd name="adj" fmla="val -145132"/>
            </a:avLst>
          </a:prstGeom>
          <a:gradFill>
            <a:gsLst>
              <a:gs pos="0">
                <a:srgbClr val="A84DF9"/>
              </a:gs>
              <a:gs pos="100000">
                <a:srgbClr val="5B00CE"/>
              </a:gs>
            </a:gsLst>
            <a:lin ang="1200000"/>
          </a:gradFill>
          <a:ln/>
        </p:spPr>
        <p:txBody>
          <a:bodyPr wrap="square" lIns="507945" tIns="74381" rIns="507945" bIns="74381" rtlCol="0" anchor="ctr"/>
          <a:lstStyle/>
          <a:p>
            <a:pPr algn="ctr">
              <a:lnSpc>
                <a:spcPts val="1575"/>
              </a:lnSpc>
            </a:pPr>
            <a:endParaRPr lang="en-US" sz="1050" dirty="0"/>
          </a:p>
        </p:txBody>
      </p:sp>
      <p:sp>
        <p:nvSpPr>
          <p:cNvPr id="4" name="Text 1"/>
          <p:cNvSpPr/>
          <p:nvPr/>
        </p:nvSpPr>
        <p:spPr>
          <a:xfrm>
            <a:off x="216673" y="4768704"/>
            <a:ext cx="1428750" cy="128558"/>
          </a:xfrm>
          <a:prstGeom prst="rect">
            <a:avLst/>
          </a:prstGeom>
          <a:noFill/>
          <a:ln/>
        </p:spPr>
        <p:txBody>
          <a:bodyPr wrap="square" lIns="0" tIns="0" rIns="0" bIns="0" rtlCol="0" anchor="b"/>
          <a:lstStyle/>
          <a:p>
            <a:pPr algn="l">
              <a:lnSpc>
                <a:spcPts val="1013"/>
              </a:lnSpc>
            </a:pPr>
            <a:r>
              <a:rPr lang="en-US" sz="700" b="1" spc="360" kern="0" dirty="0">
                <a:solidFill>
                  <a:srgbClr val="FFFFFF"/>
                </a:solidFill>
                <a:latin typeface="Inter" pitchFamily="34" charset="0"/>
                <a:ea typeface="Inter" pitchFamily="34" charset="-122"/>
                <a:cs typeface="Inter" pitchFamily="34" charset="-120"/>
              </a:rPr>
              <a:t>2024</a:t>
            </a:r>
            <a:endParaRPr lang="en-US" sz="675" dirty="0"/>
          </a:p>
        </p:txBody>
      </p:sp>
      <p:sp>
        <p:nvSpPr>
          <p:cNvPr id="5" name="Text 2"/>
          <p:cNvSpPr/>
          <p:nvPr/>
        </p:nvSpPr>
        <p:spPr>
          <a:xfrm>
            <a:off x="465631" y="1658"/>
            <a:ext cx="1438098" cy="838161"/>
          </a:xfrm>
          <a:prstGeom prst="rect">
            <a:avLst/>
          </a:prstGeom>
          <a:noFill/>
          <a:ln/>
        </p:spPr>
        <p:txBody>
          <a:bodyPr wrap="none" lIns="0" tIns="0" rIns="0" bIns="0" rtlCol="0" anchor="t">
            <a:spAutoFit/>
          </a:bodyPr>
          <a:lstStyle/>
          <a:p>
            <a:pPr algn="l">
              <a:lnSpc>
                <a:spcPts val="3300"/>
              </a:lnSpc>
            </a:pPr>
            <a:r>
              <a:rPr lang="en-US" sz="3000" b="1" spc="-24" kern="0" dirty="0">
                <a:solidFill>
                  <a:srgbClr val="A84DF9"/>
                </a:solidFill>
                <a:latin typeface="Inter" pitchFamily="34" charset="0"/>
                <a:ea typeface="Inter" pitchFamily="34" charset="-122"/>
                <a:cs typeface="Inter" pitchFamily="34" charset="-120"/>
              </a:rPr>
              <a:t>Paper-2</a:t>
            </a:r>
            <a:endParaRPr lang="en-US" sz="3000" dirty="0"/>
          </a:p>
          <a:p>
            <a:pPr algn="l">
              <a:lnSpc>
                <a:spcPts val="3300"/>
              </a:lnSpc>
            </a:pPr>
            <a:endParaRPr lang="en-US" sz="3000" dirty="0"/>
          </a:p>
        </p:txBody>
      </p:sp>
      <p:sp>
        <p:nvSpPr>
          <p:cNvPr id="6" name="Text 3"/>
          <p:cNvSpPr/>
          <p:nvPr/>
        </p:nvSpPr>
        <p:spPr>
          <a:xfrm>
            <a:off x="465631" y="477106"/>
            <a:ext cx="1381076" cy="385674"/>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TITLE OF THE PAPER:</a:t>
            </a:r>
            <a:endParaRPr lang="en-US" sz="675" dirty="0"/>
          </a:p>
          <a:p>
            <a:pPr algn="l">
              <a:lnSpc>
                <a:spcPts val="1013"/>
              </a:lnSpc>
            </a:pPr>
            <a:endParaRPr lang="en-US" sz="675" dirty="0"/>
          </a:p>
          <a:p>
            <a:pPr algn="l">
              <a:lnSpc>
                <a:spcPts val="1013"/>
              </a:lnSpc>
            </a:pPr>
            <a:endParaRPr lang="en-US" sz="675" dirty="0"/>
          </a:p>
        </p:txBody>
      </p:sp>
      <p:sp>
        <p:nvSpPr>
          <p:cNvPr id="7" name="Text 4"/>
          <p:cNvSpPr/>
          <p:nvPr/>
        </p:nvSpPr>
        <p:spPr>
          <a:xfrm>
            <a:off x="476250" y="636393"/>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author of the paper is Sagar Narendrasing Deshmukh, and the title of the paper is "A System for Application Deployment Automation on Cloud Environment"</a:t>
            </a:r>
            <a:endParaRPr lang="en-US" sz="1050" dirty="0"/>
          </a:p>
          <a:p>
            <a:pPr algn="l">
              <a:lnSpc>
                <a:spcPts val="1575"/>
              </a:lnSpc>
            </a:pPr>
            <a:endParaRPr lang="en-US" sz="1050" dirty="0"/>
          </a:p>
        </p:txBody>
      </p:sp>
      <p:sp>
        <p:nvSpPr>
          <p:cNvPr id="8" name="Text 5"/>
          <p:cNvSpPr/>
          <p:nvPr/>
        </p:nvSpPr>
        <p:spPr>
          <a:xfrm>
            <a:off x="465631" y="1071780"/>
            <a:ext cx="1015278" cy="257116"/>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METHODOLOGY:</a:t>
            </a:r>
            <a:endParaRPr lang="en-US" sz="675" dirty="0"/>
          </a:p>
          <a:p>
            <a:pPr algn="l">
              <a:lnSpc>
                <a:spcPts val="1013"/>
              </a:lnSpc>
            </a:pPr>
            <a:endParaRPr lang="en-US" sz="675" dirty="0"/>
          </a:p>
        </p:txBody>
      </p:sp>
      <p:sp>
        <p:nvSpPr>
          <p:cNvPr id="9" name="Text 6"/>
          <p:cNvSpPr/>
          <p:nvPr/>
        </p:nvSpPr>
        <p:spPr>
          <a:xfrm>
            <a:off x="465631" y="1241687"/>
            <a:ext cx="8191451" cy="999977"/>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paper proposes a system for automating application deployment on a cloud environment using a web-based application and a server-agent communication model. The system installs and configures software on multiple environments and uses a publish-subscribe pattern for communication. The paper also discusses related work and the benefits of automating deployment methods on a cloud environment .</a:t>
            </a:r>
            <a:endParaRPr lang="en-US" sz="1050" dirty="0"/>
          </a:p>
          <a:p>
            <a:pPr algn="l">
              <a:lnSpc>
                <a:spcPts val="1575"/>
              </a:lnSpc>
            </a:pPr>
            <a:endParaRPr lang="en-US" sz="1050" dirty="0"/>
          </a:p>
        </p:txBody>
      </p:sp>
      <p:sp>
        <p:nvSpPr>
          <p:cNvPr id="10" name="Text 7"/>
          <p:cNvSpPr/>
          <p:nvPr/>
        </p:nvSpPr>
        <p:spPr>
          <a:xfrm>
            <a:off x="476250" y="2112521"/>
            <a:ext cx="944642" cy="12858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OBSERVATION:</a:t>
            </a:r>
            <a:endParaRPr lang="en-US" sz="675" dirty="0"/>
          </a:p>
        </p:txBody>
      </p:sp>
      <p:sp>
        <p:nvSpPr>
          <p:cNvPr id="11" name="Text 8"/>
          <p:cNvSpPr/>
          <p:nvPr/>
        </p:nvSpPr>
        <p:spPr>
          <a:xfrm>
            <a:off x="465631" y="2239951"/>
            <a:ext cx="8191451" cy="599986"/>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The proposed system for automating application deployment on a cloud environment aims to streamline the process, reduce time and cost, and simplify deployment for system operation teams ,[object Object],.</a:t>
            </a:r>
            <a:endParaRPr lang="en-US" sz="1050" dirty="0"/>
          </a:p>
          <a:p>
            <a:pPr algn="l">
              <a:lnSpc>
                <a:spcPts val="1575"/>
              </a:lnSpc>
            </a:pPr>
            <a:endParaRPr lang="en-US" sz="1050" dirty="0"/>
          </a:p>
        </p:txBody>
      </p:sp>
      <p:sp>
        <p:nvSpPr>
          <p:cNvPr id="12" name="Text 9"/>
          <p:cNvSpPr/>
          <p:nvPr/>
        </p:nvSpPr>
        <p:spPr>
          <a:xfrm>
            <a:off x="465631" y="2834625"/>
            <a:ext cx="8148991" cy="799982"/>
          </a:xfrm>
          <a:prstGeom prst="rect">
            <a:avLst/>
          </a:prstGeom>
          <a:noFill/>
          <a:ln/>
        </p:spPr>
        <p:txBody>
          <a:bodyPr wrap="square" lIns="0" tIns="0" rIns="0" bIns="0" rtlCol="0" anchor="t"/>
          <a:lstStyle/>
          <a:p>
            <a:pPr algn="l">
              <a:lnSpc>
                <a:spcPts val="1575"/>
              </a:lnSpc>
            </a:pPr>
            <a:r>
              <a:rPr lang="en-US" sz="1100" b="0" spc="12" kern="0" dirty="0">
                <a:solidFill>
                  <a:srgbClr val="000000"/>
                </a:solidFill>
                <a:latin typeface="Inter" pitchFamily="34" charset="0"/>
                <a:ea typeface="Inter" pitchFamily="34" charset="-122"/>
                <a:cs typeface="Inter" pitchFamily="34" charset="-120"/>
              </a:rPr>
              <a:t>Based on the information provided in the paper, the proposed system for automating application deployment on a cloud environment aims to streamline the process, reduce time and cost, and simplify deployment for system operation teams. The system utilizes a web-based application and a server-agent communication model to install and configure software on multiple environments, including development, production, quality analysis, and demo ,[object Object],.</a:t>
            </a:r>
            <a:endParaRPr lang="en-US" sz="1050" dirty="0"/>
          </a:p>
        </p:txBody>
      </p:sp>
      <p:sp>
        <p:nvSpPr>
          <p:cNvPr id="13" name="Text 10"/>
          <p:cNvSpPr/>
          <p:nvPr/>
        </p:nvSpPr>
        <p:spPr>
          <a:xfrm>
            <a:off x="476250" y="2707195"/>
            <a:ext cx="612926" cy="128558"/>
          </a:xfrm>
          <a:prstGeom prst="rect">
            <a:avLst/>
          </a:prstGeom>
          <a:noFill/>
          <a:ln/>
        </p:spPr>
        <p:txBody>
          <a:bodyPr wrap="none" lIns="0" tIns="0" rIns="0" bIns="0" rtlCol="0" anchor="t">
            <a:spAutoFit/>
          </a:bodyPr>
          <a:lstStyle/>
          <a:p>
            <a:pPr algn="l">
              <a:lnSpc>
                <a:spcPts val="1013"/>
              </a:lnSpc>
            </a:pPr>
            <a:r>
              <a:rPr lang="en-US" sz="700" b="1" spc="360" kern="0" dirty="0">
                <a:solidFill>
                  <a:srgbClr val="A84DF9"/>
                </a:solidFill>
                <a:latin typeface="Inter" pitchFamily="34" charset="0"/>
                <a:ea typeface="Inter" pitchFamily="34" charset="-122"/>
                <a:cs typeface="Inter" pitchFamily="34" charset="-120"/>
              </a:rPr>
              <a:t>RESULTS:</a:t>
            </a:r>
            <a:endParaRPr lang="en-US" sz="675" dirty="0"/>
          </a:p>
        </p:txBody>
      </p:sp>
      <p:pic>
        <p:nvPicPr>
          <p:cNvPr id="1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subject>PptxGenJS Presentation</dc:subject>
  <dc:creator>Pitch Software GmbH</dc:creator>
  <cp:lastModifiedBy>Pitch Software GmbH</cp:lastModifiedBy>
  <cp:revision>1</cp:revision>
  <dcterms:created xsi:type="dcterms:W3CDTF">2024-06-27T13:45:59Z</dcterms:created>
  <dcterms:modified xsi:type="dcterms:W3CDTF">2024-06-27T13:45:59Z</dcterms:modified>
</cp:coreProperties>
</file>